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tags/tag30.xml" ContentType="application/vnd.openxmlformats-officedocument.presentationml.tags+xml"/>
  <Override PartName="/ppt/notesSlides/notesSlide3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tags/tag31.xml" ContentType="application/vnd.openxmlformats-officedocument.presentationml.tags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ags/tag33.xml" ContentType="application/vnd.openxmlformats-officedocument.presentationml.tags+xml"/>
  <Override PartName="/ppt/notesSlides/notesSlide41.xml" ContentType="application/vnd.openxmlformats-officedocument.presentationml.notesSlide+xml"/>
  <Override PartName="/ppt/comments/modernComment_1AD_86FEFEB2.xml" ContentType="application/vnd.ms-powerpoint.comments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tags/tag34.xml" ContentType="application/vnd.openxmlformats-officedocument.presentationml.tags+xml"/>
  <Override PartName="/ppt/notesSlides/notesSlide4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tags/tag35.xml" ContentType="application/vnd.openxmlformats-officedocument.presentationml.tags+xml"/>
  <Override PartName="/ppt/notesSlides/notesSlide43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tags/tag36.xml" ContentType="application/vnd.openxmlformats-officedocument.presentationml.tags+xml"/>
  <Override PartName="/ppt/notesSlides/notesSlide44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ags/tag37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6.xml" ContentType="application/vnd.openxmlformats-officedocument.presentationml.notesSlide+xml"/>
  <Override PartName="/ppt/tags/tag38.xml" ContentType="application/vnd.openxmlformats-officedocument.presentationml.tags+xml"/>
  <Override PartName="/ppt/notesSlides/notesSlide4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tags/tag39.xml" ContentType="application/vnd.openxmlformats-officedocument.presentationml.tags+xml"/>
  <Override PartName="/ppt/notesSlides/notesSlide48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tags/tag40.xml" ContentType="application/vnd.openxmlformats-officedocument.presentationml.tags+xml"/>
  <Override PartName="/ppt/notesSlides/notesSlide4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41.xml" ContentType="application/vnd.openxmlformats-officedocument.presentationml.tags+xml"/>
  <Override PartName="/ppt/notesSlides/notesSlide50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tags/tag42.xml" ContentType="application/vnd.openxmlformats-officedocument.presentationml.tags+xml"/>
  <Override PartName="/ppt/notesSlides/notesSlide5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tags/tag43.xml" ContentType="application/vnd.openxmlformats-officedocument.presentationml.tags+xml"/>
  <Override PartName="/ppt/notesSlides/notesSlide5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tags/tag45.xml" ContentType="application/vnd.openxmlformats-officedocument.presentationml.tags+xml"/>
  <Override PartName="/ppt/notesSlides/notesSlide5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tags/tag46.xml" ContentType="application/vnd.openxmlformats-officedocument.presentationml.tags+xml"/>
  <Override PartName="/ppt/notesSlides/notesSlide55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47.xml" ContentType="application/vnd.openxmlformats-officedocument.presentationml.tags+xml"/>
  <Override PartName="/ppt/notesSlides/notesSlide56.xml" ContentType="application/vnd.openxmlformats-officedocument.presentationml.notesSlide+xml"/>
  <Override PartName="/ppt/comments/modernComment_1C2_5549079D.xml" ContentType="application/vnd.ms-powerpoint.comments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tags/tag48.xml" ContentType="application/vnd.openxmlformats-officedocument.presentationml.tags+xml"/>
  <Override PartName="/ppt/notesSlides/notesSlide57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tags/tag51.xml" ContentType="application/vnd.openxmlformats-officedocument.presentationml.tags+xml"/>
  <Override PartName="/ppt/notesSlides/notesSlide6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tags/tag52.xml" ContentType="application/vnd.openxmlformats-officedocument.presentationml.tags+xml"/>
  <Override PartName="/ppt/notesSlides/notesSlide61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tags/tag53.xml" ContentType="application/vnd.openxmlformats-officedocument.presentationml.tags+xml"/>
  <Override PartName="/ppt/notesSlides/notesSlide62.xml" ContentType="application/vnd.openxmlformats-officedocument.presentationml.notesSlide+xml"/>
  <Override PartName="/ppt/comments/modernComment_1C9_C295E633.xml" ContentType="application/vnd.ms-powerpoint.comments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tags/tag54.xml" ContentType="application/vnd.openxmlformats-officedocument.presentationml.tags+xml"/>
  <Override PartName="/ppt/notesSlides/notesSlide63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64.xml" ContentType="application/vnd.openxmlformats-officedocument.presentationml.notesSlide+xml"/>
  <Override PartName="/ppt/tags/tag55.xml" ContentType="application/vnd.openxmlformats-officedocument.presentationml.tags+xml"/>
  <Override PartName="/ppt/notesSlides/notesSlide65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tags/tag56.xml" ContentType="application/vnd.openxmlformats-officedocument.presentationml.tags+xml"/>
  <Override PartName="/ppt/notesSlides/notesSlide66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tags/tag57.xml" ContentType="application/vnd.openxmlformats-officedocument.presentationml.tags+xml"/>
  <Override PartName="/ppt/notesSlides/notesSlide67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68.xml" ContentType="application/vnd.openxmlformats-officedocument.presentationml.notesSlide+xml"/>
  <Override PartName="/ppt/tags/tag58.xml" ContentType="application/vnd.openxmlformats-officedocument.presentationml.tags+xml"/>
  <Override PartName="/ppt/notesSlides/notesSlide69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tags/tag59.xml" ContentType="application/vnd.openxmlformats-officedocument.presentationml.tags+xml"/>
  <Override PartName="/ppt/notesSlides/notesSlide70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tags/tag60.xml" ContentType="application/vnd.openxmlformats-officedocument.presentationml.tags+xml"/>
  <Override PartName="/ppt/notesSlides/notesSlide71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tags/tag61.xml" ContentType="application/vnd.openxmlformats-officedocument.presentationml.tags+xml"/>
  <Override PartName="/ppt/notesSlides/notesSlide72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tags/tag62.xml" ContentType="application/vnd.openxmlformats-officedocument.presentationml.tags+xml"/>
  <Override PartName="/ppt/notesSlides/notesSlide73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tags/tag63.xml" ContentType="application/vnd.openxmlformats-officedocument.presentationml.tags+xml"/>
  <Override PartName="/ppt/notesSlides/notesSlide74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tags/tag64.xml" ContentType="application/vnd.openxmlformats-officedocument.presentationml.tags+xml"/>
  <Override PartName="/ppt/notesSlides/notesSlide75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396" r:id="rId2"/>
    <p:sldId id="418" r:id="rId3"/>
    <p:sldId id="471" r:id="rId4"/>
    <p:sldId id="398" r:id="rId5"/>
    <p:sldId id="258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12" r:id="rId15"/>
    <p:sldId id="413" r:id="rId16"/>
    <p:sldId id="414" r:id="rId17"/>
    <p:sldId id="415" r:id="rId18"/>
    <p:sldId id="475" r:id="rId19"/>
    <p:sldId id="482" r:id="rId20"/>
    <p:sldId id="483" r:id="rId21"/>
    <p:sldId id="484" r:id="rId22"/>
    <p:sldId id="476" r:id="rId23"/>
    <p:sldId id="480" r:id="rId24"/>
    <p:sldId id="416" r:id="rId25"/>
    <p:sldId id="417" r:id="rId26"/>
    <p:sldId id="440" r:id="rId27"/>
    <p:sldId id="472" r:id="rId28"/>
    <p:sldId id="473" r:id="rId29"/>
    <p:sldId id="474" r:id="rId30"/>
    <p:sldId id="470" r:id="rId31"/>
    <p:sldId id="468" r:id="rId32"/>
    <p:sldId id="441" r:id="rId33"/>
    <p:sldId id="445" r:id="rId34"/>
    <p:sldId id="467" r:id="rId35"/>
    <p:sldId id="446" r:id="rId36"/>
    <p:sldId id="447" r:id="rId37"/>
    <p:sldId id="422" r:id="rId38"/>
    <p:sldId id="423" r:id="rId39"/>
    <p:sldId id="424" r:id="rId40"/>
    <p:sldId id="465" r:id="rId41"/>
    <p:sldId id="429" r:id="rId42"/>
    <p:sldId id="430" r:id="rId43"/>
    <p:sldId id="431" r:id="rId44"/>
    <p:sldId id="432" r:id="rId45"/>
    <p:sldId id="481" r:id="rId46"/>
    <p:sldId id="409" r:id="rId47"/>
    <p:sldId id="433" r:id="rId48"/>
    <p:sldId id="466" r:id="rId49"/>
    <p:sldId id="435" r:id="rId50"/>
    <p:sldId id="436" r:id="rId51"/>
    <p:sldId id="437" r:id="rId52"/>
    <p:sldId id="438" r:id="rId53"/>
    <p:sldId id="439" r:id="rId54"/>
    <p:sldId id="443" r:id="rId55"/>
    <p:sldId id="448" r:id="rId56"/>
    <p:sldId id="450" r:id="rId57"/>
    <p:sldId id="452" r:id="rId58"/>
    <p:sldId id="453" r:id="rId59"/>
    <p:sldId id="454" r:id="rId60"/>
    <p:sldId id="455" r:id="rId61"/>
    <p:sldId id="456" r:id="rId62"/>
    <p:sldId id="457" r:id="rId63"/>
    <p:sldId id="458" r:id="rId64"/>
    <p:sldId id="410" r:id="rId65"/>
    <p:sldId id="459" r:id="rId66"/>
    <p:sldId id="460" r:id="rId67"/>
    <p:sldId id="461" r:id="rId68"/>
    <p:sldId id="411" r:id="rId69"/>
    <p:sldId id="425" r:id="rId70"/>
    <p:sldId id="426" r:id="rId71"/>
    <p:sldId id="427" r:id="rId72"/>
    <p:sldId id="462" r:id="rId73"/>
    <p:sldId id="419" r:id="rId74"/>
    <p:sldId id="463" r:id="rId75"/>
    <p:sldId id="464" r:id="rId76"/>
    <p:sldId id="397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0E723D-74FD-EBF5-B0F3-71E585AA0201}" name="Usuario invitado" initials="Ui" userId="S::urn:spo:tenantanon#6afea85d-c323-4270-b69d-a4fb3927c254::" providerId="AD"/>
  <p188:author id="{22562EB9-42CF-089C-A97D-98A1B82BEB09}" name="MARIA INMACULADA SANTAMARIA VALENZUELA" initials="MS" userId="S::mi.santamaria@upm.es::ce49ef87-c7e3-4d0f-9bdf-fe69029b02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C6"/>
    <a:srgbClr val="E6D0DE"/>
    <a:srgbClr val="EEEAFA"/>
    <a:srgbClr val="D4D3DD"/>
    <a:srgbClr val="F5F8F9"/>
    <a:srgbClr val="EAF8FA"/>
    <a:srgbClr val="F4F6F6"/>
    <a:srgbClr val="FFD1AD"/>
    <a:srgbClr val="FF9900"/>
    <a:srgbClr val="E2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A172A-7AC7-463B-A9AF-624B1842923E}" v="9137" dt="2025-05-27T20:59:10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872" autoAdjust="0"/>
  </p:normalViewPr>
  <p:slideViewPr>
    <p:cSldViewPr snapToGrid="0">
      <p:cViewPr varScale="1">
        <p:scale>
          <a:sx n="89" d="100"/>
          <a:sy n="89" d="100"/>
        </p:scale>
        <p:origin x="870" y="9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omments/modernComment_1AD_86FEFE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B3D446-B089-4DE5-A687-23A7B357EC35}" authorId="{22562EB9-42CF-089C-A97D-98A1B82BEB09}" created="2025-05-26T18:10:54.1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64858290" sldId="429"/>
      <ac:picMk id="1028" creationId="{DCE2A62A-FA89-5193-1473-0D743CF089AA}"/>
    </ac:deMkLst>
    <p188:txBody>
      <a:bodyPr/>
      <a:lstStyle/>
      <a:p>
        <a:r>
          <a:rPr lang="es-ES"/>
          <a:t>Arreglando orden animaciones 
</a:t>
        </a:r>
      </a:p>
    </p188:txBody>
  </p188:cm>
</p188:cmLst>
</file>

<file path=ppt/comments/modernComment_1C2_554907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09F34-291C-4557-B06F-719E502A6D74}" authorId="{22562EB9-42CF-089C-A97D-98A1B82BEB09}" created="2025-05-21T07:43:00.9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0849437" sldId="450"/>
      <ac:picMk id="5" creationId="{5CC53336-8894-5354-156B-30834D424EA8}"/>
    </ac:deMkLst>
    <p188:txBody>
      <a:bodyPr/>
      <a:lstStyle/>
      <a:p>
        <a:r>
          <a:rPr lang="es-ES"/>
          <a:t>Transicion
</a:t>
        </a:r>
      </a:p>
    </p188:txBody>
  </p188:cm>
</p188:cmLst>
</file>

<file path=ppt/comments/modernComment_1C9_C295E6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83ACA-07E3-40A8-B35B-9E8FD809A95B}" authorId="{22562EB9-42CF-089C-A97D-98A1B82BEB09}" created="2025-05-21T07:50:43.9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64603699" sldId="457"/>
      <ac:spMk id="3" creationId="{96298A23-4FAF-1B19-0C73-28EA3C1B6908}"/>
      <ac:txMk cp="52">
        <ac:context len="132" hash="216787832"/>
      </ac:txMk>
    </ac:txMkLst>
    <p188:txBody>
      <a:bodyPr/>
      <a:lstStyle/>
      <a:p>
        <a:r>
          <a:rPr lang="es-ES"/>
          <a:t>Plantear hablar de distancias en metodología. (Modo genérico, al hablar de fine-tuning)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151DB-760A-F0DE-24EF-3AA31C9F6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BBDE4-B86E-9ACC-9CC2-0D06E59496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E142-77E9-4722-93BF-DB55D77C171E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24FF-E511-2A32-09B0-FEC914292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F3C12-F745-B8B8-086A-84C6DAFC30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7054B-3EBC-4001-8140-40E76DD9E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2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D969-5666-40F3-AF52-05EC35AF71B6}" type="datetimeFigureOut">
              <a:rPr lang="en-US" smtClean="0"/>
              <a:t>7/3/2025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24130-34CE-4660-851C-FF62A77A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3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buenos días, Con la venia voy a presentar…</a:t>
            </a:r>
          </a:p>
          <a:p>
            <a:br>
              <a:rPr lang="es-ES" dirty="0"/>
            </a:br>
            <a:r>
              <a:rPr lang="es-E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63A8-766F-8DF9-8948-B99B31E9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C606C-C81C-6DB0-0C72-8F2A9B21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03214-9474-8803-9F59-EE8D2307E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C18D-2FF5-A015-6E2D-D64F2A185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5411-5FC1-E9CF-A1CD-6201BC54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019FF-EA2D-D6E1-F739-4E05FDF92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F2472-370E-B166-3116-66663205D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Tener Cuidado.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hay </a:t>
            </a:r>
            <a:r>
              <a:rPr lang="en-US" dirty="0" err="1"/>
              <a:t>versiones</a:t>
            </a:r>
            <a:r>
              <a:rPr lang="en-US" dirty="0"/>
              <a:t> pre-</a:t>
            </a:r>
            <a:r>
              <a:rPr lang="en-US" dirty="0" err="1"/>
              <a:t>entrenadas</a:t>
            </a:r>
            <a:r>
              <a:rPr lang="en-US" dirty="0"/>
              <a:t> no “</a:t>
            </a:r>
            <a:r>
              <a:rPr lang="en-US" dirty="0" err="1"/>
              <a:t>porque</a:t>
            </a:r>
            <a:r>
              <a:rPr lang="en-US" dirty="0"/>
              <a:t> no se </a:t>
            </a:r>
            <a:r>
              <a:rPr lang="en-US" dirty="0" err="1"/>
              <a:t>entrenen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5885-0D3F-8B7E-B6F2-B642441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4F53-17D0-FD90-FE68-E64C422F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BC7DE-2CEE-67B8-18AB-EE27F0F1D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BCC2B-002A-BEF6-8A10-013DABF6F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Cuál</a:t>
            </a:r>
            <a:r>
              <a:rPr lang="en-US" dirty="0"/>
              <a:t> es la </a:t>
            </a:r>
            <a:r>
              <a:rPr lang="en-US" dirty="0" err="1"/>
              <a:t>hipótesis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? La </a:t>
            </a:r>
            <a:r>
              <a:rPr lang="en-US" dirty="0" err="1"/>
              <a:t>hipótesis</a:t>
            </a:r>
            <a:r>
              <a:rPr lang="en-US" dirty="0"/>
              <a:t> global de la </a:t>
            </a:r>
            <a:r>
              <a:rPr lang="en-US" dirty="0" err="1"/>
              <a:t>tesis</a:t>
            </a:r>
            <a:r>
              <a:rPr lang="en-US" dirty="0"/>
              <a:t> es..</a:t>
            </a:r>
          </a:p>
          <a:p>
            <a:r>
              <a:rPr lang="en-US" dirty="0"/>
              <a:t>Se divide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centradas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DM y DL</a:t>
            </a:r>
          </a:p>
          <a:p>
            <a:r>
              <a:rPr lang="en-US" dirty="0"/>
              <a:t>Por un </a:t>
            </a:r>
            <a:r>
              <a:rPr lang="en-US" dirty="0" err="1"/>
              <a:t>lado</a:t>
            </a:r>
            <a:r>
              <a:rPr lang="en-US" dirty="0"/>
              <a:t>.. </a:t>
            </a:r>
            <a:br>
              <a:rPr lang="en-US" dirty="0"/>
            </a:br>
            <a:r>
              <a:rPr lang="en-US" dirty="0"/>
              <a:t>Por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D7D5-2E62-DA81-6DD9-01A59E991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958F-7E61-1165-3330-66E9D38A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7EF0A-880A-1D08-5A5B-6A4C32DF6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EF8A7-34CC-B29E-B9E9-27A4EB3D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149A-2245-073E-722B-2B473B1CF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DFD5-6019-0BF3-A5C7-5E1762F4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3BD27-7E63-1694-AB80-AAA08D9C0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E8F48-1281-2CCD-2BB3-61F57C49D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documento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 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esquema</a:t>
            </a:r>
            <a:r>
              <a:rPr lang="en-US" dirty="0"/>
              <a:t> de la </a:t>
            </a:r>
            <a:r>
              <a:rPr lang="en-US" dirty="0" err="1"/>
              <a:t>metodología</a:t>
            </a:r>
            <a:r>
              <a:rPr lang="en-US" dirty="0"/>
              <a:t>. </a:t>
            </a:r>
          </a:p>
          <a:p>
            <a:r>
              <a:rPr lang="en-US" dirty="0"/>
              <a:t>Nos </a:t>
            </a:r>
            <a:r>
              <a:rPr lang="en-US" dirty="0" err="1"/>
              <a:t>centraremos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herramientas</a:t>
            </a:r>
            <a:r>
              <a:rPr lang="en-US" dirty="0"/>
              <a:t> de DL, DM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entorno</a:t>
            </a:r>
            <a:r>
              <a:rPr lang="en-US" dirty="0"/>
              <a:t> de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escalabilidad</a:t>
            </a:r>
            <a:r>
              <a:rPr lang="en-US" dirty="0"/>
              <a:t> de la </a:t>
            </a:r>
            <a:r>
              <a:rPr lang="en-US" dirty="0" err="1"/>
              <a:t>herramienta</a:t>
            </a:r>
            <a:r>
              <a:rPr lang="en-US" dirty="0"/>
              <a:t> actual, la </a:t>
            </a:r>
            <a:r>
              <a:rPr lang="en-US" dirty="0" err="1"/>
              <a:t>selección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y la </a:t>
            </a:r>
            <a:r>
              <a:rPr lang="en-US" dirty="0" err="1"/>
              <a:t>evaluación</a:t>
            </a:r>
            <a:r>
              <a:rPr lang="en-US" dirty="0"/>
              <a:t> de la </a:t>
            </a:r>
            <a:r>
              <a:rPr lang="en-US" dirty="0" err="1"/>
              <a:t>integración</a:t>
            </a:r>
            <a:r>
              <a:rPr lang="en-US" dirty="0"/>
              <a:t> </a:t>
            </a:r>
            <a:r>
              <a:rPr lang="en-US" dirty="0" err="1"/>
              <a:t>realizada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F52C-24EF-1373-711C-D0743ED01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4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6B67-6624-370E-34E1-75C1C54F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4FA08-2CF4-4FA8-F8DC-4F5A57D49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BB5AB-C0BD-8441-473B-ED9BD61C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describir</a:t>
            </a:r>
            <a:r>
              <a:rPr lang="en-US" dirty="0"/>
              <a:t> las </a:t>
            </a:r>
            <a:r>
              <a:rPr lang="en-US" dirty="0" err="1"/>
              <a:t>herramientas</a:t>
            </a:r>
            <a:r>
              <a:rPr lang="en-US" dirty="0"/>
              <a:t> de DVA Podemos usar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diagrama</a:t>
            </a:r>
            <a:r>
              <a:rPr lang="en-US" dirty="0"/>
              <a:t> general</a:t>
            </a:r>
          </a:p>
          <a:p>
            <a:r>
              <a:rPr lang="en-US" dirty="0"/>
              <a:t>“Forma de divider la </a:t>
            </a:r>
            <a:r>
              <a:rPr lang="en-US" dirty="0" err="1"/>
              <a:t>serie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trozos</a:t>
            </a:r>
            <a:r>
              <a:rPr lang="en-US" dirty="0"/>
              <a:t>”, se </a:t>
            </a:r>
            <a:r>
              <a:rPr lang="en-US" dirty="0" err="1"/>
              <a:t>saca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vector latent y se </a:t>
            </a:r>
            <a:r>
              <a:rPr lang="en-US" dirty="0" err="1"/>
              <a:t>proyecta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ser o no </a:t>
            </a:r>
            <a:r>
              <a:rPr lang="en-US" dirty="0" err="1"/>
              <a:t>interactivos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bucle</a:t>
            </a:r>
            <a:r>
              <a:rPr lang="en-US" dirty="0"/>
              <a:t> in the loop </a:t>
            </a:r>
            <a:r>
              <a:rPr lang="en-US" dirty="0" err="1"/>
              <a:t>sirve</a:t>
            </a:r>
            <a:r>
              <a:rPr lang="en-US" dirty="0"/>
              <a:t> para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parámertos</a:t>
            </a:r>
            <a:r>
              <a:rPr lang="en-US" dirty="0"/>
              <a:t> </a:t>
            </a:r>
            <a:r>
              <a:rPr lang="en-US" dirty="0" err="1"/>
              <a:t>iniciales</a:t>
            </a:r>
            <a:r>
              <a:rPr lang="en-US" dirty="0"/>
              <a:t> para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espacios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interpretables</a:t>
            </a:r>
            <a:r>
              <a:rPr lang="en-US" dirty="0"/>
              <a:t> o </a:t>
            </a:r>
            <a:r>
              <a:rPr lang="en-US" dirty="0" err="1"/>
              <a:t>precisos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D10A-72D2-A9DF-9F83-3A574838F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06D0-4D55-BBF7-98B3-148BFCF0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8A228-934D-1C4E-ED70-D6B92DD9B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30CB3-D77A-4069-600D-4D982301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Ejemplos de aplicaciones visuales que utilizan el espacio latente para clasificar información.</a:t>
            </a:r>
          </a:p>
          <a:p>
            <a:r>
              <a:rPr lang="en-US" dirty="0"/>
              <a:t>TensorFlow </a:t>
            </a:r>
            <a:r>
              <a:rPr lang="en-US" dirty="0" err="1"/>
              <a:t>UmAP</a:t>
            </a:r>
            <a:r>
              <a:rPr lang="en-US" dirty="0"/>
              <a:t> </a:t>
            </a:r>
            <a:r>
              <a:rPr lang="en-US" dirty="0" err="1"/>
              <a:t>tsne</a:t>
            </a:r>
            <a:r>
              <a:rPr lang="en-US" dirty="0"/>
              <a:t> y PCA CUALQUIER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BD6E-E3B9-7ECE-5569-9FB7F6BA2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4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B22A8-98F7-0F2A-D984-B7238AEA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B27DF-7FDD-08AB-04D0-EAE649BB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60564-B576-AEBB-4C9B-48FB6A04B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Se </a:t>
            </a:r>
            <a:r>
              <a:rPr lang="en-US" dirty="0" err="1"/>
              <a:t>resaltan</a:t>
            </a:r>
            <a:r>
              <a:rPr lang="en-US" dirty="0"/>
              <a:t> las </a:t>
            </a:r>
            <a:r>
              <a:rPr lang="en-US" dirty="0" err="1"/>
              <a:t>carácteristicas</a:t>
            </a:r>
            <a:r>
              <a:rPr lang="en-US" dirty="0"/>
              <a:t> principals (MTSAE + dimension 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Hidden state / </a:t>
            </a:r>
            <a:r>
              <a:rPr lang="en-US" dirty="0" err="1"/>
              <a:t>espacio</a:t>
            </a:r>
            <a:r>
              <a:rPr lang="en-US" dirty="0"/>
              <a:t> latent </a:t>
            </a:r>
            <a:r>
              <a:rPr lang="en-US" dirty="0" err="1"/>
              <a:t>tiene</a:t>
            </a:r>
            <a:r>
              <a:rPr lang="en-US" dirty="0"/>
              <a:t> 128 </a:t>
            </a:r>
            <a:r>
              <a:rPr lang="en-US" dirty="0" err="1"/>
              <a:t>dimensiones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interactivo</a:t>
            </a:r>
            <a:r>
              <a:rPr lang="en-US" dirty="0"/>
              <a:t> se </a:t>
            </a:r>
            <a:r>
              <a:rPr lang="en-US" dirty="0" err="1"/>
              <a:t>incluye</a:t>
            </a:r>
            <a:r>
              <a:rPr lang="en-US" dirty="0"/>
              <a:t> tanto la </a:t>
            </a:r>
            <a:r>
              <a:rPr lang="en-US" dirty="0" err="1"/>
              <a:t>serie</a:t>
            </a:r>
            <a:r>
              <a:rPr lang="en-US" dirty="0"/>
              <a:t> temporal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embeddings para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relaciona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r>
              <a:rPr lang="en-US" dirty="0"/>
              <a:t> con la </a:t>
            </a:r>
            <a:r>
              <a:rPr lang="en-US" dirty="0" err="1"/>
              <a:t>serie</a:t>
            </a:r>
            <a:r>
              <a:rPr lang="en-US" dirty="0"/>
              <a:t> temporal (un punto con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trozo</a:t>
            </a:r>
            <a:r>
              <a:rPr lang="en-US" dirty="0"/>
              <a:t> se </a:t>
            </a:r>
            <a:r>
              <a:rPr lang="en-US" dirty="0" err="1"/>
              <a:t>corresponde</a:t>
            </a:r>
            <a:r>
              <a:rPr lang="en-US" dirty="0"/>
              <a:t> y a la </a:t>
            </a:r>
            <a:r>
              <a:rPr lang="en-US" dirty="0" err="1"/>
              <a:t>vez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3D0D2-AAFE-23C0-4238-900633A4D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7B51-A319-87B9-3304-2A2740A8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F4438-43BD-730B-3988-95C80DDF2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EF0AC-722F-ED74-9DC3-2AC16851A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Módulos de </a:t>
            </a:r>
            <a:r>
              <a:rPr lang="es-ES" sz="1200" dirty="0" err="1"/>
              <a:t>DeepVATS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AD37-F645-0B5F-FBB6-59A6BD4FC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112EE-7CF5-BEE1-0AB5-7BCBF24BC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A6FF7-2961-8344-F876-A4B7670B3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A84DC-C165-1559-F20B-E9EA3F69E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Dentro del módulo de aprendizaje profundo encontramos el motor central de </a:t>
            </a:r>
            <a:r>
              <a:rPr lang="es-ES" sz="1200" dirty="0" err="1"/>
              <a:t>DeepVATS</a:t>
            </a:r>
            <a:r>
              <a:rPr lang="es-ES" sz="1200" dirty="0"/>
              <a:t>: MTSAE.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Partiendo de una base, se “trocea” en un tamaño de ventana concreto  y a continuación se enmascara –siguiente--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728F-5A10-31FB-5D47-EBCF7847E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72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2044E-E30E-8722-BC98-34980823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A3E07-29C9-8EF0-B0AB-76F2016C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78E5F-E6C6-6903-A2AA-3A67E4C0C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Podéis encontrar las diapositivas que estamos viendo, el material asociado a la tesis, los repositorios de GitHub asociados a la investigación, los enlaces a las principales publicaciones realizadas y mis perfiles de investigación (</a:t>
            </a:r>
            <a:r>
              <a:rPr lang="es-ES" dirty="0" err="1"/>
              <a:t>orcid</a:t>
            </a:r>
            <a:r>
              <a:rPr lang="es-ES" dirty="0"/>
              <a:t>, </a:t>
            </a:r>
            <a:r>
              <a:rPr lang="es-ES" dirty="0" err="1"/>
              <a:t>scholar</a:t>
            </a:r>
            <a:r>
              <a:rPr lang="es-ES" dirty="0"/>
              <a:t>, </a:t>
            </a:r>
            <a:r>
              <a:rPr lang="es-ES" dirty="0" err="1"/>
              <a:t>researchGate</a:t>
            </a:r>
            <a:r>
              <a:rPr lang="es-ES" dirty="0"/>
              <a:t>..)</a:t>
            </a:r>
          </a:p>
          <a:p>
            <a:r>
              <a:rPr lang="es-ES" dirty="0"/>
              <a:t>EPSILOD -&gt; </a:t>
            </a:r>
            <a:r>
              <a:rPr lang="es-ES" dirty="0" err="1"/>
              <a:t>Stencils</a:t>
            </a:r>
            <a:r>
              <a:rPr lang="es-ES" dirty="0"/>
              <a:t> -&gt; Apoyo en la corrección de la no convergencia del algoritmo actual (Limitación de los valores para alejarlos del 1)</a:t>
            </a:r>
          </a:p>
          <a:p>
            <a:r>
              <a:rPr lang="es-ES" dirty="0"/>
              <a:t>Matrices triangulares -&gt; Algoritmo reparto de memorias. El balanceo no ayudaba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7CB84-5DE7-C871-B821-D09CBA26D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4257A-E81B-9716-0BAE-0123B49F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5C230-3622-F8F9-9389-A93B7408D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ADD49-E49B-45E4-C9CB-92DE353B6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Para ello, se tienen distintos parámetros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433A5-DF5B-71E2-64C9-1F052A9D5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911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52191-25B5-3F5E-4FAD-1BD0BA05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967E1-6E2E-A84A-2CCD-91721F743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5573A-1C6C-AFEA-E19C-8947E810E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La ventana enmascarada se pasa por un </a:t>
            </a:r>
            <a:r>
              <a:rPr lang="es-ES" sz="1200" dirty="0" err="1"/>
              <a:t>encoder</a:t>
            </a:r>
            <a:r>
              <a:rPr lang="es-ES" sz="1200" dirty="0"/>
              <a:t> y se decodifica para </a:t>
            </a:r>
            <a:r>
              <a:rPr lang="es-ES" sz="1200" dirty="0" err="1"/>
              <a:t>inputar</a:t>
            </a:r>
            <a:r>
              <a:rPr lang="es-ES" sz="1200" dirty="0"/>
              <a:t> los valores enmascarados.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1AD8-83F1-9002-0826-3BB8022D4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80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21CE-A5B2-6717-0075-34F4F719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AF457-2C24-B171-8008-FECCF7B05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34378-AF75-4E3E-6583-723E5783A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módulo de Deep </a:t>
            </a:r>
            <a:r>
              <a:rPr lang="es-ES" sz="1200" dirty="0" err="1"/>
              <a:t>Learning</a:t>
            </a:r>
            <a:r>
              <a:rPr lang="es-ES" sz="1200" dirty="0"/>
              <a:t>, que se encarga de toda la parte inicial de generación de artefactos a partir de los datos, preprocesado, entrenamientos de modelos, etc..  A lo largo de esta tesis se añaden las mejoras siguientes: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---- clic ----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56954-4E33-E4D5-C0E9-3E3BD8EAE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3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58CE-2EA2-C7CA-0788-C94D55FA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BEEAC-6173-20EB-841A-010361204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0DB82-36A8-9A88-36E9-6C92C02A9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modulo de </a:t>
            </a:r>
            <a:r>
              <a:rPr lang="en-US" dirty="0" err="1"/>
              <a:t>análisis</a:t>
            </a:r>
            <a:r>
              <a:rPr lang="en-US" dirty="0"/>
              <a:t> visual,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interactua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 y la </a:t>
            </a:r>
            <a:r>
              <a:rPr lang="en-US" dirty="0" err="1"/>
              <a:t>serie</a:t>
            </a:r>
            <a:r>
              <a:rPr lang="en-US" dirty="0"/>
              <a:t> temporal, se </a:t>
            </a:r>
            <a:r>
              <a:rPr lang="en-US" dirty="0" err="1"/>
              <a:t>añaden</a:t>
            </a:r>
            <a:r>
              <a:rPr lang="en-US" dirty="0"/>
              <a:t> --- </a:t>
            </a:r>
            <a:r>
              <a:rPr lang="en-US" dirty="0" err="1"/>
              <a:t>clic</a:t>
            </a:r>
            <a:r>
              <a:rPr lang="en-US" dirty="0"/>
              <a:t> ----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B3629-6021-9FBD-BDFB-39AD2372A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6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BE4E-7255-41F2-368E-1895AE7A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AAF16-8F80-961D-79CC-1436E48D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7D73-D44C-BB1E-2E68-0429CE7B9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Ir describiendo poco a paco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A0D-4457-98AC-E2C5-1E6D3ABA8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6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B73E-AE56-3E9A-B401-1180400B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945FD-3DB3-7419-60EE-4DC92D23B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66EF3-DFB2-5ADA-0B67-0B9A8A11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 multivariable MVP. Cogiendo las generaciones, importaciones y demanda real, obtenemos agrupaciones más definidas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Demanda</a:t>
            </a:r>
            <a:r>
              <a:rPr lang="en-US" sz="1200" dirty="0"/>
              <a:t> real (Amarillo)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renovables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otros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Nuclear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Otras</a:t>
            </a:r>
            <a:r>
              <a:rPr lang="en-US" sz="1200" dirty="0"/>
              <a:t> </a:t>
            </a:r>
            <a:r>
              <a:rPr lang="en-US" sz="1200" dirty="0" err="1"/>
              <a:t>exportaciones</a:t>
            </a:r>
            <a:r>
              <a:rPr lang="en-US" sz="1200" dirty="0"/>
              <a:t> e </a:t>
            </a:r>
            <a:r>
              <a:rPr lang="en-US" sz="1200" dirty="0" err="1"/>
              <a:t>importaciones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Importaciones-exportaciones</a:t>
            </a:r>
            <a:r>
              <a:rPr lang="en-US" sz="1200" dirty="0"/>
              <a:t> Francia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7D1B0-FC1A-E65D-5BA3-319A993CE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4C5F-EEA3-EB99-A219-E54A09BA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7BA0F-5D81-F3A0-1B6B-63D283565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D709F-5076-3988-CAC5-DE9DF009F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MVP es un modelo clásico necesita reentrenarse para cada </a:t>
            </a:r>
            <a:r>
              <a:rPr lang="es-ES" sz="1200" dirty="0" err="1"/>
              <a:t>dataset</a:t>
            </a:r>
            <a:r>
              <a:rPr lang="es-ES" sz="1200" dirty="0"/>
              <a:t>, tamaños de ventana aceptados etc. Pero hay otras opciones que no requieren de reentrenamientos completos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4C718-A9B5-963D-1904-9DF2AD671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05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2070-2EA9-8F3F-1833-311CED24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21958-6664-CC46-001D-A53B9EA25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93A2D-870C-E37A-5339-7E17F128C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Inferimos sobre </a:t>
            </a:r>
            <a:r>
              <a:rPr lang="es-ES" sz="1200" dirty="0" err="1"/>
              <a:t>dataset</a:t>
            </a:r>
            <a:r>
              <a:rPr lang="es-ES" sz="1200" dirty="0"/>
              <a:t> del mismo dominio/distribución</a:t>
            </a:r>
          </a:p>
          <a:p>
            <a:r>
              <a:rPr lang="en-US" dirty="0"/>
              <a:t>Pesos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calculados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61DB-EF9E-CEB8-EDA7-7902B0C1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9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EEEDE-95F0-799C-8F0D-09832FED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DF462-8822-7535-3B31-C31EDB5EF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96210-E557-C87A-7D2D-B4D82869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otra distribución/dominio o tarea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D7F2F-D93A-F325-2797-86047D403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68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837F-8451-4150-EF1C-ADF8C95C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CB1B6-F775-02CA-E7E1-CB11FE26B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9E1A-F72C-EB68-DA7C-45F5BCAF1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Opción a ajustar con un entrenamiento breve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D0D8D-8AC2-01BB-9F47-4C9615FA3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3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E92C-13F8-BDF3-5E97-3363005C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74082-741A-3653-EC8D-A51A35D41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D5386-1139-87FD-54B9-99DB0D77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presentación</a:t>
            </a:r>
            <a:r>
              <a:rPr lang="en-US" dirty="0"/>
              <a:t> se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5 </a:t>
            </a:r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39673-07C0-84EE-628E-BB7EA343A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1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DFBD-847B-D0DA-BFED-8DDCD75F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BFCD7-A6DB-1267-7859-EDA1CBDDF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2E459-2574-4024-4C6C-CDE8E21AB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Cuando lo entrenamos en muchos </a:t>
            </a:r>
            <a:r>
              <a:rPr lang="es-ES" sz="1200" dirty="0" err="1"/>
              <a:t>datasets</a:t>
            </a:r>
            <a:r>
              <a:rPr lang="es-ES" sz="1200" dirty="0"/>
              <a:t> / distintas distribuciones, tenemos los modelos fundacionales..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Admiten </a:t>
            </a:r>
            <a:r>
              <a:rPr lang="es-ES" sz="1200" dirty="0" err="1"/>
              <a:t>zero-shot</a:t>
            </a:r>
            <a:r>
              <a:rPr lang="es-ES" sz="1200" dirty="0"/>
              <a:t> y ajuste fino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6BEDB-69E3-9E51-AD56-14DA94E47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2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A946-2B6A-211A-B4AB-28599B40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C3AB8-E7AF-E5B7-9868-687F1B7DF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E6917-71F4-3F9C-9E5F-7E9C93572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lo largo del año pasado aparecieron los siguientes Modelos fundacionales (más relevantes) (de una presentación de </a:t>
            </a:r>
            <a:r>
              <a:rPr lang="es-ES" sz="1200" dirty="0" err="1"/>
              <a:t>AutonLab</a:t>
            </a:r>
            <a:r>
              <a:rPr lang="es-ES" sz="12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D2C8-D4D1-F636-5422-54E82EF94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3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DFCF-F95E-534A-917F-1C44A17A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FC8C7-1880-C836-E88C-89649445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FEC41-114D-D776-FCD4-9F5CF322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 un modelo multitarea que obtiene buenos resultados contra el estado del arte como muestran. Además, afirman… lo que nos lleva a pensar que el modelo se ajusta correctamente a nuestro tipo de análisis.</a:t>
            </a:r>
            <a:br>
              <a:rPr lang="es-ES" sz="1200" dirty="0"/>
            </a:b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666F2-A749-7B4B-21F3-0F869E3E1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38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E13FB-E303-7E0E-E02D-EC9C32C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848A6-9DD0-7FC8-C7F6-8AE3040A7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39DD4-0629-4AF8-5666-BE2C9F256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la hora de integrarlo en nuestro proceso, el esquema varía en el modelo y en el gráfico se incluye el ajuste fino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B2F8A-9849-E75A-D1C5-CD3D52EF3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040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FE96-2AB8-096D-359A-F1577A09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BB8DE-B8DF-F3CC-7D73-3FE60C253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2FCAD-FECF-1787-580E-6863369A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Comparativa</a:t>
            </a:r>
            <a:r>
              <a:rPr lang="en-US" dirty="0"/>
              <a:t> de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parámetros</a:t>
            </a:r>
            <a:r>
              <a:rPr lang="en-US" dirty="0"/>
              <a:t> de MOMENT vs MTSAE</a:t>
            </a:r>
          </a:p>
          <a:p>
            <a:r>
              <a:rPr lang="en-US" dirty="0"/>
              <a:t>Uno </a:t>
            </a:r>
            <a:r>
              <a:rPr lang="en-US" dirty="0" err="1"/>
              <a:t>esperaría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coste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+ </a:t>
            </a:r>
            <a:r>
              <a:rPr lang="en-US" dirty="0" err="1"/>
              <a:t>mejor</a:t>
            </a:r>
            <a:r>
              <a:rPr lang="en-US" dirty="0"/>
              <a:t> precision</a:t>
            </a:r>
          </a:p>
          <a:p>
            <a:r>
              <a:rPr lang="en-US" dirty="0" err="1"/>
              <a:t>Dimensión</a:t>
            </a:r>
            <a:r>
              <a:rPr lang="en-US" dirty="0"/>
              <a:t> </a:t>
            </a:r>
            <a:r>
              <a:rPr lang="en-US" dirty="0" err="1"/>
              <a:t>oculta</a:t>
            </a:r>
            <a:r>
              <a:rPr lang="en-US" dirty="0"/>
              <a:t> -&gt; </a:t>
            </a:r>
            <a:r>
              <a:rPr lang="en-US" dirty="0" err="1"/>
              <a:t>Dimensión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6419-AA5B-7887-0461-9FD544D50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2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BA86-C848-E7A7-13BD-7FDD7879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E8257-FF10-FE32-E7DD-94681AA92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C3ACC-AB43-5678-C7DE-CAE56673D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Univariable</a:t>
            </a:r>
            <a:r>
              <a:rPr lang="es-ES" sz="1200" dirty="0"/>
              <a:t> con MOMENT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01D60-81E1-CDF6-E865-50ED37D9F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624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4E33A-1B20-BB56-FB4D-9E8E3C42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8F080-714D-1350-A5D5-C997EA84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9867E-65DE-C1E3-9509-022F27E1C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 multivariable con MOMENT. Mejora un poco, sin llegar a ser tan bueno como MVP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Demanda</a:t>
            </a:r>
            <a:r>
              <a:rPr lang="en-US" sz="1200" dirty="0"/>
              <a:t> real (Amarillo)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renovables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otros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Nuclear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Otras</a:t>
            </a:r>
            <a:r>
              <a:rPr lang="en-US" sz="1200" dirty="0"/>
              <a:t> </a:t>
            </a:r>
            <a:r>
              <a:rPr lang="en-US" sz="1200" dirty="0" err="1"/>
              <a:t>exportaciones</a:t>
            </a:r>
            <a:r>
              <a:rPr lang="en-US" sz="1200" dirty="0"/>
              <a:t> e </a:t>
            </a:r>
            <a:r>
              <a:rPr lang="en-US" sz="1200" dirty="0" err="1"/>
              <a:t>importaciones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Importaciones-exportaciones</a:t>
            </a:r>
            <a:r>
              <a:rPr lang="en-US" sz="1200" dirty="0"/>
              <a:t> Francia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F9CC-9D9E-D46E-0CAA-50E7F939D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71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3DCB-E9AE-781B-F2FB-506A0536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9962-747F-205A-8BCA-D768BC949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54A9A-D360-0C8A-7D2D-5610635E9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Si buscamos herramientas dentro de la minería de datos, tenemos varias opciones.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Cogiendo Tamaño 14</a:t>
            </a:r>
            <a:r>
              <a:rPr lang="en-US" sz="1200" dirty="0"/>
              <a:t> (Fourier)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FDC57-95B6-1BB2-ACA1-581313B86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6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29561-177B-4FB0-DEE2-70EE2B8D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BE30D-EBC3-F07B-0952-ED0744A91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E1363-DEC4-DE32-B420-BAAD3F14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Distance</a:t>
            </a:r>
            <a:r>
              <a:rPr lang="es-ES" sz="1200" dirty="0"/>
              <a:t> </a:t>
            </a:r>
            <a:r>
              <a:rPr lang="es-ES" sz="1200" dirty="0" err="1"/>
              <a:t>matrix</a:t>
            </a:r>
            <a:r>
              <a:rPr lang="es-ES" sz="1200" dirty="0"/>
              <a:t> </a:t>
            </a:r>
            <a:r>
              <a:rPr lang="es-ES" sz="1200" dirty="0" err="1"/>
              <a:t>plot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Distancia 14 también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Más </a:t>
            </a:r>
            <a:r>
              <a:rPr lang="en-US" sz="1200" dirty="0" err="1"/>
              <a:t>difícil</a:t>
            </a:r>
            <a:r>
              <a:rPr lang="en-US" sz="1200" dirty="0"/>
              <a:t> de </a:t>
            </a:r>
            <a:r>
              <a:rPr lang="en-US" sz="1200" dirty="0" err="1"/>
              <a:t>ver</a:t>
            </a:r>
            <a:r>
              <a:rPr lang="en-US" sz="1200" dirty="0"/>
              <a:t> </a:t>
            </a:r>
            <a:r>
              <a:rPr lang="en-US" sz="1200" dirty="0" err="1"/>
              <a:t>pero</a:t>
            </a:r>
            <a:r>
              <a:rPr lang="en-US" sz="1200" dirty="0"/>
              <a:t> se </a:t>
            </a:r>
            <a:r>
              <a:rPr lang="en-US" sz="1200" dirty="0" err="1"/>
              <a:t>puede</a:t>
            </a:r>
            <a:r>
              <a:rPr lang="en-US" sz="1200" dirty="0"/>
              <a:t> </a:t>
            </a:r>
            <a:r>
              <a:rPr lang="en-US" sz="1200" dirty="0" err="1"/>
              <a:t>ver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Dado que </a:t>
            </a:r>
            <a:r>
              <a:rPr lang="en-US" sz="1200" dirty="0" err="1"/>
              <a:t>nuestra</a:t>
            </a:r>
            <a:r>
              <a:rPr lang="en-US" sz="1200" dirty="0"/>
              <a:t> </a:t>
            </a:r>
            <a:r>
              <a:rPr lang="en-US" sz="1200" dirty="0" err="1"/>
              <a:t>anomalía</a:t>
            </a:r>
            <a:r>
              <a:rPr lang="en-US" sz="1200" dirty="0"/>
              <a:t> es un </a:t>
            </a:r>
            <a:r>
              <a:rPr lang="en-US" sz="1200" dirty="0" err="1"/>
              <a:t>cambio</a:t>
            </a:r>
            <a:r>
              <a:rPr lang="en-US" sz="1200" dirty="0"/>
              <a:t> Brusco de </a:t>
            </a:r>
            <a:r>
              <a:rPr lang="en-US" sz="1200" dirty="0" err="1"/>
              <a:t>tendencia</a:t>
            </a:r>
            <a:r>
              <a:rPr lang="en-US" sz="1200" dirty="0"/>
              <a:t>, Podemos </a:t>
            </a:r>
            <a:r>
              <a:rPr lang="en-US" sz="1200" dirty="0" err="1"/>
              <a:t>pensar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cómo</a:t>
            </a:r>
            <a:r>
              <a:rPr lang="en-US" sz="1200" dirty="0"/>
              <a:t> </a:t>
            </a:r>
            <a:r>
              <a:rPr lang="en-US" sz="1200" dirty="0" err="1"/>
              <a:t>adaptarla</a:t>
            </a:r>
            <a:r>
              <a:rPr lang="en-US" sz="1200" dirty="0"/>
              <a:t> para </a:t>
            </a:r>
            <a:r>
              <a:rPr lang="en-US" sz="1200" dirty="0" err="1"/>
              <a:t>tener</a:t>
            </a:r>
            <a:r>
              <a:rPr lang="en-US" sz="1200" dirty="0"/>
              <a:t> </a:t>
            </a:r>
            <a:r>
              <a:rPr lang="en-US" sz="1200" dirty="0" err="1"/>
              <a:t>una</a:t>
            </a:r>
            <a:r>
              <a:rPr lang="en-US" sz="1200" dirty="0"/>
              <a:t> </a:t>
            </a:r>
            <a:r>
              <a:rPr lang="en-US" sz="1200" dirty="0" err="1"/>
              <a:t>herramienta</a:t>
            </a:r>
            <a:r>
              <a:rPr lang="en-US" sz="1200" dirty="0"/>
              <a:t> que </a:t>
            </a:r>
            <a:r>
              <a:rPr lang="en-US" sz="1200" dirty="0" err="1"/>
              <a:t>muestre</a:t>
            </a:r>
            <a:r>
              <a:rPr lang="en-US" sz="1200" dirty="0"/>
              <a:t> </a:t>
            </a:r>
            <a:r>
              <a:rPr lang="en-US" sz="1200" dirty="0" err="1"/>
              <a:t>aún</a:t>
            </a:r>
            <a:r>
              <a:rPr lang="en-US" sz="1200" dirty="0"/>
              <a:t> </a:t>
            </a:r>
            <a:r>
              <a:rPr lang="en-US" sz="1200" dirty="0" err="1"/>
              <a:t>más</a:t>
            </a:r>
            <a:r>
              <a:rPr lang="en-US" sz="1200" dirty="0"/>
              <a:t> </a:t>
            </a:r>
            <a:r>
              <a:rPr lang="en-US" sz="1200" dirty="0" err="1"/>
              <a:t>drásticamente</a:t>
            </a:r>
            <a:r>
              <a:rPr lang="en-US" sz="1200" dirty="0"/>
              <a:t> las </a:t>
            </a:r>
            <a:r>
              <a:rPr lang="en-US" sz="1200" dirty="0" err="1"/>
              <a:t>tendencias</a:t>
            </a:r>
            <a:r>
              <a:rPr lang="en-US" sz="1200" dirty="0"/>
              <a:t>. Para </a:t>
            </a:r>
            <a:r>
              <a:rPr lang="en-US" sz="1200" dirty="0" err="1"/>
              <a:t>ello</a:t>
            </a:r>
            <a:r>
              <a:rPr lang="en-US" sz="1200" dirty="0"/>
              <a:t>, </a:t>
            </a:r>
            <a:r>
              <a:rPr lang="en-US" sz="1200" dirty="0" err="1"/>
              <a:t>definimos</a:t>
            </a:r>
            <a:r>
              <a:rPr lang="en-US" sz="1200" dirty="0"/>
              <a:t> </a:t>
            </a:r>
            <a:r>
              <a:rPr lang="en-US" sz="1200" dirty="0" err="1"/>
              <a:t>los</a:t>
            </a:r>
            <a:r>
              <a:rPr lang="en-US" sz="1200" dirty="0"/>
              <a:t> pseudo-</a:t>
            </a:r>
            <a:r>
              <a:rPr lang="en-US" sz="1200" dirty="0" err="1"/>
              <a:t>MPlot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3CB-F21F-8FFB-830C-62C2DA127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31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7DD2-667A-A0AF-F49F-075ABE1F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0AE03-A1C8-740B-933F-7A0BC0D9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76D15-C717-F2D9-ADAB-B2AEA4BD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positivo =&gt; El valor aumenta</a:t>
            </a:r>
            <a:br>
              <a:rPr lang="es-ES" sz="1200" dirty="0"/>
            </a:br>
            <a:r>
              <a:rPr lang="es-ES" sz="1200" dirty="0"/>
              <a:t>En negativo =&gt; El valor disminuye</a:t>
            </a: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(como restar medias móviles: media de ventana – media de ventana)</a:t>
            </a:r>
          </a:p>
          <a:p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dirty="0" err="1"/>
              <a:t>height_distance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dirty="0" err="1"/>
              <a:t>vector_a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np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array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([0]),</a:t>
            </a:r>
            <a:r>
              <a:rPr lang="es-ES" dirty="0"/>
              <a:t> </a:t>
            </a:r>
            <a:r>
              <a:rPr lang="es-ES" dirty="0" err="1"/>
              <a:t>vector_b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np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array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([0])):</a:t>
            </a:r>
            <a:r>
              <a:rPr lang="es-ES" dirty="0"/>
              <a:t> </a:t>
            </a:r>
          </a:p>
          <a:p>
            <a:r>
              <a:rPr lang="es-ES" dirty="0"/>
              <a:t>    </a:t>
            </a:r>
            <a:r>
              <a:rPr lang="es-ES" dirty="0" err="1"/>
              <a:t>mean_u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vector_a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mean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s-ES" dirty="0"/>
              <a:t> </a:t>
            </a:r>
            <a:r>
              <a:rPr lang="es-ES" dirty="0" err="1"/>
              <a:t>mean_v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vector_b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mean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s-ES" dirty="0"/>
              <a:t> </a:t>
            </a:r>
          </a:p>
          <a:p>
            <a:r>
              <a:rPr lang="es-ES" dirty="0"/>
              <a:t>    </a:t>
            </a:r>
            <a:r>
              <a:rPr lang="es-ES" dirty="0" err="1"/>
              <a:t>no_distance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mean_u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s-ES" dirty="0" err="1"/>
              <a:t>mean_v</a:t>
            </a:r>
            <a:r>
              <a:rPr lang="es-ES" dirty="0"/>
              <a:t> </a:t>
            </a:r>
          </a:p>
          <a:p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s-ES" dirty="0"/>
              <a:t> </a:t>
            </a:r>
            <a:r>
              <a:rPr lang="es-ES" dirty="0" err="1"/>
              <a:t>no_distance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s-ES" dirty="0"/>
              <a:t> 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E803C-D2ED-2157-7A88-E97DCDCDA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6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AC7F-CFCC-C247-49D6-25A4AFE3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E757E-F4A5-7FDF-6A95-7EDE98B54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5A24C-9C32-04AD-04BC-57A608009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F77D-5D88-B825-BBE6-73D5F7770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76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51D1-D2F4-D877-4FEF-83BCCECE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A803-E1F3-8027-521A-9E62E5078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DBF44-E20A-C6EF-F214-A1EDF3D8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Análisis de escalabilidad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MONASH https://forecastingdata.org/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~ 30 series temporales</a:t>
            </a:r>
            <a:br>
              <a:rPr lang="es-ES" sz="1200" dirty="0"/>
            </a:br>
            <a:r>
              <a:rPr lang="es-ES" sz="1200" dirty="0"/>
              <a:t>La más larga con diferencia solar 4 </a:t>
            </a:r>
            <a:r>
              <a:rPr lang="es-ES" sz="1200" dirty="0" err="1"/>
              <a:t>seconds</a:t>
            </a:r>
            <a:endParaRPr lang="es-ES" sz="1200" dirty="0"/>
          </a:p>
          <a:p>
            <a:r>
              <a:rPr lang="en-US" dirty="0"/>
              <a:t>Pasa de 1,7 </a:t>
            </a:r>
            <a:r>
              <a:rPr lang="en-US" dirty="0" err="1"/>
              <a:t>dçias</a:t>
            </a:r>
            <a:r>
              <a:rPr lang="en-US" dirty="0"/>
              <a:t> a 15 </a:t>
            </a:r>
            <a:r>
              <a:rPr lang="en-US" dirty="0" err="1"/>
              <a:t>minutos</a:t>
            </a:r>
            <a:r>
              <a:rPr lang="en-US" dirty="0"/>
              <a:t>. Un </a:t>
            </a:r>
            <a:r>
              <a:rPr lang="en-US" dirty="0" err="1"/>
              <a:t>analista</a:t>
            </a:r>
            <a:r>
              <a:rPr lang="en-US" dirty="0"/>
              <a:t> </a:t>
            </a:r>
            <a:r>
              <a:rPr lang="en-US" dirty="0" err="1"/>
              <a:t>necesita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se </a:t>
            </a:r>
            <a:r>
              <a:rPr lang="en-US" dirty="0" err="1"/>
              <a:t>reduzca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interactuar</a:t>
            </a:r>
            <a:r>
              <a:rPr lang="en-US" dirty="0"/>
              <a:t>,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dispuesto</a:t>
            </a:r>
            <a:r>
              <a:rPr lang="en-US" dirty="0"/>
              <a:t> a </a:t>
            </a:r>
            <a:r>
              <a:rPr lang="en-US" dirty="0" err="1"/>
              <a:t>esperar</a:t>
            </a:r>
            <a:r>
              <a:rPr lang="en-US" dirty="0"/>
              <a:t> 15 </a:t>
            </a:r>
            <a:r>
              <a:rPr lang="en-US" dirty="0" err="1"/>
              <a:t>minutos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1 día y medio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336-4707-5A63-9104-A0953A723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06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0BD8-1B02-AE04-13EB-6643EC5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1818B-EDB2-AA49-9FE3-63AEA6187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F83C-8CBB-B03F-7361-FB6C47B8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Avanzamos en el diagrama al análisis de escalabilidad. Recordemos las tareas y áreas que nos interesan…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6354-D6E5-1760-A851-24B158B20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3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114B8-37B7-0ADA-4468-188A7506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D1186-07FB-6CE3-9F06-616EB6643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2F8D-E316-A61D-858D-7B81251D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partir de este análisis surgen dos hipótesis</a:t>
            </a:r>
            <a:br>
              <a:rPr lang="es-ES" sz="1200" dirty="0"/>
            </a:br>
            <a:r>
              <a:rPr lang="es-ES" sz="1200" dirty="0"/>
              <a:t>Sabiendo que hay una versión más eficiente del </a:t>
            </a:r>
            <a:r>
              <a:rPr lang="es-ES" sz="1200" dirty="0" err="1"/>
              <a:t>MPlot</a:t>
            </a:r>
            <a:r>
              <a:rPr lang="es-ES" sz="1200" dirty="0"/>
              <a:t> basada en reducir la serie a 10mil puntos (usando </a:t>
            </a:r>
            <a:r>
              <a:rPr lang="es-ES" sz="1200" dirty="0" err="1"/>
              <a:t>Piecewise</a:t>
            </a:r>
            <a:r>
              <a:rPr lang="es-ES" sz="1200" dirty="0"/>
              <a:t> </a:t>
            </a:r>
            <a:r>
              <a:rPr lang="es-ES" sz="1200" dirty="0" err="1"/>
              <a:t>Aggregate</a:t>
            </a:r>
            <a:r>
              <a:rPr lang="es-ES" sz="1200" dirty="0"/>
              <a:t> </a:t>
            </a:r>
            <a:r>
              <a:rPr lang="es-ES" sz="1200" dirty="0" err="1"/>
              <a:t>Approximation</a:t>
            </a:r>
            <a:r>
              <a:rPr lang="es-ES" sz="1200" dirty="0"/>
              <a:t>)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981B-FBD3-1006-AEA9-5255C0D25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3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9314-226B-106C-01C9-F33697F9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6FE5B-4160-F9CB-726A-77629132A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BC45-5751-5F0C-C425-F475E76EE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La segunda, DL..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753F-80F5-9110-A660-465FF32C5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444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F247-3460-B11B-7B55-1CC866C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E33-B527-D4E4-12DD-03C727EAE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B5195-6FDF-163A-7376-EB355CC4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esto, se da pie a dos caminos</a:t>
            </a:r>
          </a:p>
          <a:p>
            <a:r>
              <a:rPr lang="en-US" dirty="0" err="1"/>
              <a:t>Entretente</a:t>
            </a:r>
            <a:r>
              <a:rPr lang="en-US" dirty="0"/>
              <a:t>, </a:t>
            </a:r>
            <a:r>
              <a:rPr lang="en-US" dirty="0" err="1"/>
              <a:t>recuerda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dataset y las </a:t>
            </a:r>
            <a:r>
              <a:rPr lang="en-US" dirty="0" err="1"/>
              <a:t>tareas</a:t>
            </a:r>
            <a:r>
              <a:rPr lang="en-US" dirty="0"/>
              <a:t> con las que se </a:t>
            </a:r>
            <a:r>
              <a:rPr lang="en-US" dirty="0" err="1"/>
              <a:t>corresponden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9B85-870D-260C-A3BB-7E971CB95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34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6B88-5D18-B149-B6A4-091421FC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D0AAF-AAE4-AFE5-C2D4-A2D3A799D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03232-6F42-2CA0-D1DA-42A74F500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 esta manera, a nivel de herramientas principales, se integran en </a:t>
            </a:r>
            <a:r>
              <a:rPr lang="es-ES" sz="1200" dirty="0" err="1"/>
              <a:t>DeepVATS</a:t>
            </a:r>
            <a:r>
              <a:rPr lang="es-ES" sz="120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---clic ----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C087-7A2A-AB5A-32C4-C5A762088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64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2071-CA98-DE52-929E-F17EC6E2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B053D-56B5-4D2F-EBF8-E3285B309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E5EB-1764-D918-64E7-CBE702FD0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caminos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llevan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experimentales</a:t>
            </a:r>
            <a:r>
              <a:rPr lang="en-US" dirty="0"/>
              <a:t> </a:t>
            </a:r>
            <a:r>
              <a:rPr lang="en-US" dirty="0" err="1"/>
              <a:t>siguientes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4015E-78DA-F261-2A4B-B1AE86A1D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111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2CD3-A10E-CBCE-A1F9-FB6049B4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8C357-9209-2387-D522-A831528E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A593-DE68-F724-EA14-B9FC92CB1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Seasonality</a:t>
            </a:r>
            <a:r>
              <a:rPr lang="es-ES" sz="1200" dirty="0"/>
              <a:t> -&gt; </a:t>
            </a:r>
            <a:r>
              <a:rPr lang="es-ES" b="0" i="0" dirty="0">
                <a:solidFill>
                  <a:srgbClr val="001D35"/>
                </a:solidFill>
                <a:effectLst/>
                <a:latin typeface="Google Sans"/>
              </a:rPr>
              <a:t>estacionalidad</a:t>
            </a:r>
            <a:endParaRPr lang="es-ES" sz="1200" dirty="0"/>
          </a:p>
          <a:p>
            <a:r>
              <a:rPr lang="en-US" dirty="0"/>
              <a:t>No se </a:t>
            </a:r>
            <a:r>
              <a:rPr lang="en-US" dirty="0" err="1"/>
              <a:t>concluye</a:t>
            </a:r>
            <a:r>
              <a:rPr lang="en-US" dirty="0"/>
              <a:t> que se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analizar</a:t>
            </a:r>
            <a:r>
              <a:rPr lang="en-US" dirty="0"/>
              <a:t> las </a:t>
            </a:r>
            <a:r>
              <a:rPr lang="en-US" dirty="0" err="1"/>
              <a:t>tendencias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sencilla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05A3-3780-6C00-EBF3-A8F00AED8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3139-1152-8EE3-956C-91982DD9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741B7-9B14-AE37-3653-8E238AB6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AED82-91E3-38E2-445F-7B64E08D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Datasets</a:t>
            </a:r>
            <a:r>
              <a:rPr lang="es-ES" sz="1200" dirty="0"/>
              <a:t> utilizados en los análisis para las distintas tareas</a:t>
            </a:r>
          </a:p>
          <a:p>
            <a:r>
              <a:rPr lang="en-US" dirty="0"/>
              <a:t>Picos y </a:t>
            </a:r>
            <a:r>
              <a:rPr lang="en-US" dirty="0" err="1"/>
              <a:t>llanuras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71E26-CE47-1352-5638-F0B87D291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26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1229-D610-1769-BF34-BD45DC48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12B76-2AB9-05F8-C733-AD9F1FBC9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66C0-E867-A477-2394-3DA3D1689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>
                <a:latin typeface="SFRM1095"/>
              </a:rPr>
              <a:t>La reducción es directamente por factor (coger de 1/</a:t>
            </a:r>
            <a:r>
              <a:rPr lang="es-ES" sz="1800" b="0" i="0" u="none" strike="noStrike" baseline="0" dirty="0" err="1">
                <a:latin typeface="SFRM1095"/>
              </a:rPr>
              <a:t>factor_frecuencia</a:t>
            </a:r>
            <a:r>
              <a:rPr lang="es-ES" sz="1800" b="0" i="0" u="none" strike="noStrike" baseline="0" dirty="0">
                <a:latin typeface="SFRM1095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 err="1">
                <a:latin typeface="SFRM1095"/>
              </a:rPr>
              <a:t>Piecewise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Aggregate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Approximation</a:t>
            </a:r>
            <a:endParaRPr lang="es-ES" sz="1800" b="0" i="0" u="none" strike="noStrike" baseline="0" dirty="0">
              <a:latin typeface="SFRM1095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4B1E-DCC4-A3F1-68B8-E9539B156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69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trabajo</a:t>
            </a:r>
            <a:r>
              <a:rPr lang="en-US" dirty="0"/>
              <a:t> versa </a:t>
            </a:r>
            <a:r>
              <a:rPr lang="en-US" dirty="0" err="1"/>
              <a:t>sobre</a:t>
            </a:r>
            <a:r>
              <a:rPr lang="en-US" dirty="0"/>
              <a:t> series </a:t>
            </a:r>
            <a:r>
              <a:rPr lang="en-US" dirty="0" err="1"/>
              <a:t>temporales</a:t>
            </a:r>
            <a:endParaRPr lang="en-US" dirty="0"/>
          </a:p>
          <a:p>
            <a:r>
              <a:rPr lang="en-US" dirty="0"/>
              <a:t>Una </a:t>
            </a:r>
            <a:r>
              <a:rPr lang="en-US" dirty="0" err="1"/>
              <a:t>serie</a:t>
            </a:r>
            <a:r>
              <a:rPr lang="en-US" dirty="0"/>
              <a:t> temporal no es </a:t>
            </a:r>
            <a:r>
              <a:rPr lang="en-US" dirty="0" err="1"/>
              <a:t>más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asociados</a:t>
            </a:r>
            <a:r>
              <a:rPr lang="en-US" dirty="0"/>
              <a:t> a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concretos</a:t>
            </a:r>
            <a:endParaRPr lang="en-US" dirty="0"/>
          </a:p>
          <a:p>
            <a:r>
              <a:rPr lang="en-US" dirty="0" err="1"/>
              <a:t>Ejemplo</a:t>
            </a:r>
            <a:r>
              <a:rPr lang="en-US" dirty="0"/>
              <a:t>: Se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rompe</a:t>
            </a:r>
            <a:r>
              <a:rPr lang="en-US" dirty="0"/>
              <a:t> la </a:t>
            </a:r>
            <a:r>
              <a:rPr lang="en-US" dirty="0" err="1"/>
              <a:t>lavadora</a:t>
            </a:r>
            <a:r>
              <a:rPr lang="en-US" dirty="0"/>
              <a:t> y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atentos</a:t>
            </a:r>
            <a:r>
              <a:rPr lang="en-US" dirty="0"/>
              <a:t> a </a:t>
            </a:r>
            <a:r>
              <a:rPr lang="en-US" dirty="0" err="1"/>
              <a:t>cuántos</a:t>
            </a:r>
            <a:r>
              <a:rPr lang="en-US" dirty="0"/>
              <a:t> </a:t>
            </a:r>
            <a:r>
              <a:rPr lang="en-US" dirty="0" err="1"/>
              <a:t>pitidos</a:t>
            </a:r>
            <a:r>
              <a:rPr lang="en-US" dirty="0"/>
              <a:t> </a:t>
            </a:r>
            <a:r>
              <a:rPr lang="en-US" dirty="0" err="1"/>
              <a:t>suenan</a:t>
            </a:r>
            <a:r>
              <a:rPr lang="en-US" dirty="0"/>
              <a:t> y/o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tono</a:t>
            </a:r>
            <a:r>
              <a:rPr lang="en-US" dirty="0"/>
              <a:t>. =&gt; Serie temporal de </a:t>
            </a:r>
            <a:r>
              <a:rPr lang="en-US" dirty="0" err="1"/>
              <a:t>Hzs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05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2933-4E31-C386-7AA3-47196A8A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9D8B0-7534-576E-9BFA-746E581C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76F8-A08A-4E76-EB3D-818BE156D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esta mejora de eficiencia, ganamos un análisis de </a:t>
            </a:r>
            <a:r>
              <a:rPr lang="es-ES" sz="1200" dirty="0" err="1"/>
              <a:t>previw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DB7B-869A-010B-6012-87539677E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20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144B-7110-563F-9F76-B8AB60BC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F24E7-40F8-25D8-B536-3D012CA61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5AE44-E25E-A3DE-1B0D-106077994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caso del apagón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D3210-7AF5-183B-54C6-2B812077B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73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890A-E157-71F2-558B-0A7FD4D6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A2328-E23C-8981-0DF3-E934731A1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F5490-997D-D753-C562-1FA8EC59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la distancia se observa que hay una distancia pero no sabemos si al alza o a la baja porque la distancia es positiva y simétrica.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Al añadir la </a:t>
            </a:r>
            <a:r>
              <a:rPr lang="es-ES" sz="1200" dirty="0" err="1"/>
              <a:t>pseudiodistancia</a:t>
            </a:r>
            <a:r>
              <a:rPr lang="es-ES" sz="1200" dirty="0"/>
              <a:t> ganamos esa información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081E-3560-5F27-854A-87A48E4BA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21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797EF-4562-F4C6-43EF-7B534E69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7D623-9C59-64A3-7C49-7A1BDF6EB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340B7-0E6B-46EE-9378-2EA7F651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Cerramos, así, el primer camino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3DE7-1D3F-4A4C-808D-8F3585242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08F0-6D33-CE2A-BEF9-82DDB7E0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2D967-2F83-AA20-8FB6-370E408A0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7034B-9EC2-4A6F-4816-6FC8F3930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Nos lleva a la segunda pregunta / segundo camino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3D190-ACF5-FA63-54A3-38817722D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79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3028-88CA-9D26-16E8-EEC4456F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2D1E0-771A-2D32-1D79-EEFCB0F4A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88AE7-1443-F296-96ED-D49626E8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Leer con calma 1 a 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9271-588A-330A-D447-4FBE036B1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49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51B-05F2-118C-3A2F-3D75F0EA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42B12-DC60-9F69-3E53-B60B57F2C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4192C-691D-B184-A7D8-5E459D5B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Esto se ve tanto con la versión ajustada como con la </a:t>
            </a:r>
            <a:r>
              <a:rPr lang="es-ES" sz="1200" dirty="0" err="1"/>
              <a:t>zero-shot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r>
              <a:rPr lang="en-US" dirty="0"/>
              <a:t>Lo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lleva</a:t>
            </a:r>
            <a:r>
              <a:rPr lang="en-US" dirty="0"/>
              <a:t> a </a:t>
            </a:r>
            <a:r>
              <a:rPr lang="en-US" dirty="0" err="1"/>
              <a:t>pensar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</a:t>
            </a:r>
            <a:r>
              <a:rPr lang="en-US" dirty="0" err="1"/>
              <a:t>sermás</a:t>
            </a:r>
            <a:r>
              <a:rPr lang="en-US" dirty="0"/>
              <a:t> interpretable que MTSAE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BB902-C3B9-63B8-DB2B-BC6AFAD8A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74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D3DB-AE41-A541-4240-BFB1CD44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16A46-325B-F9CB-E604-CE735A720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4EFA4-C8B1-224D-C9F4-0C7C59831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Explica lo del efecto muelle con calma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741B5-39CB-7173-2F56-F94E6E94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991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1544-3995-1114-24B3-0525D167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DD7F7-12EC-8171-13DB-45B404BC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255C4-5362-0264-D26D-BF0AA1E3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Calma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0091-3A38-C7E3-02F0-BC8FFD891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01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1275-C2B5-6B18-1269-39424931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96256-435A-4C1C-BFAE-9728B84CB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E8804-D6DB-7A20-0868-D9D090E95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Versión grande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6CD5-8B5C-837B-64FC-E040A7640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52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17183-EE7A-3BFD-8CF3-B165340C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3E4EE-4B11-7E14-8DD5-48ECD7E49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F3C5F-4581-A12E-ACF9-407383FC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?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útiles</a:t>
            </a:r>
            <a:endParaRPr lang="en-US" dirty="0"/>
          </a:p>
          <a:p>
            <a:r>
              <a:rPr lang="en-US" dirty="0" err="1"/>
              <a:t>Modelamos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/</a:t>
            </a:r>
            <a:r>
              <a:rPr lang="en-US" dirty="0" err="1"/>
              <a:t>analizar</a:t>
            </a:r>
            <a:r>
              <a:rPr lang="en-US" dirty="0"/>
              <a:t>/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3E2B-EA1B-5FC5-6EB5-19D69072B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1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7F7B-8B90-BB19-6CBF-5ECD9AC8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CF5B7-3695-B983-5737-0CAC16DA0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AB219-D7D1-2252-8142-E27C9C8D8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Este análisis nos lleva a cerrar el segundo camino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10512-18D7-E606-49F1-06E7B06AE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465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E95D-B280-CED5-A37D-B6034AE6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73D8E-2A78-3D10-7F4C-8094D5842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4F7CF-968B-5967-9B06-EDB65BDF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16C8-024F-A875-0B94-6C0F794F8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1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4A5A-C093-9422-58E8-A111969D9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2FBA0-1A96-26AE-EB4A-14054BA88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4C28F-8ED0-44BA-01B2-2F26BB510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Esta versión, en su versión diferenciable (</a:t>
            </a:r>
            <a:r>
              <a:rPr lang="es-ES" sz="1200" dirty="0" err="1"/>
              <a:t>soft</a:t>
            </a:r>
            <a:r>
              <a:rPr lang="es-ES" sz="1200" dirty="0"/>
              <a:t>) podemos utilizarla para entrenar nuestros modelos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la imagen se muestra cómo </a:t>
            </a:r>
            <a:r>
              <a:rPr lang="es-ES" sz="1200" dirty="0" err="1"/>
              <a:t>soft-dtw</a:t>
            </a:r>
            <a:r>
              <a:rPr lang="es-ES" sz="1200" dirty="0"/>
              <a:t> permite analizar las series más ‘en forma’, de modo que adapta una secuencia a la otra al comparar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3FEA-D3D0-677B-A880-5D539AA73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699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91AB-6275-F37E-8AB8-FD13802A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F422D-2A48-7AE2-31BE-16E8F223C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3CE52-D68F-FE5D-74E4-EB0FE7A6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Se usa </a:t>
            </a:r>
            <a:r>
              <a:rPr lang="es-ES" sz="1200" dirty="0" err="1"/>
              <a:t>Kohls</a:t>
            </a:r>
            <a:r>
              <a:rPr lang="es-ES" sz="1200" dirty="0"/>
              <a:t> como ejemplo base inicial</a:t>
            </a:r>
          </a:p>
          <a:p>
            <a:r>
              <a:rPr lang="en-US" dirty="0"/>
              <a:t>Su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conjunción</a:t>
            </a:r>
            <a:r>
              <a:rPr lang="en-US" dirty="0"/>
              <a:t> de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líneas</a:t>
            </a:r>
            <a:r>
              <a:rPr lang="en-US" dirty="0"/>
              <a:t> </a:t>
            </a:r>
            <a:r>
              <a:rPr lang="en-US" dirty="0" err="1"/>
              <a:t>resulta</a:t>
            </a:r>
            <a:r>
              <a:rPr lang="en-US" dirty="0"/>
              <a:t> </a:t>
            </a:r>
            <a:r>
              <a:rPr lang="en-US" dirty="0" err="1"/>
              <a:t>interesante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B8DF-618E-95B9-5E9B-FB445A720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81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B8F9-08EF-88CB-A833-7A19AB013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E7F46-0D5E-B8C0-713A-C7D3E8ABF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63603-34A2-3753-3832-6E9E0A38A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38553-F3D2-F9FD-F75A-49F75FDBE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4132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62BE-9A12-5908-E906-B6009899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CE601-9CF7-6AAC-6AC6-DC5B1830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A844A-3987-6791-F3C4-B689D7F21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254F-73A0-BD33-0287-8DCB94021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14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A61F-3C22-B6FF-92C1-504EE4E8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A2F46-090E-5D5D-3788-507B5AD3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553DE-C989-991A-3B4D-3EEA79B18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406C4-BF70-2297-9FD2-017DCF0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062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DB195-D937-79C4-32C1-86054D4F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198C5-8C4A-430B-22B3-E2D694978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4EE7-BC08-8F20-D399-A95DBCF3F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9F2EC-8D6B-F767-0D6F-15B34E9F9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40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DE9-2921-88F3-BA18-D2AAF812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D012D-56E7-AD3A-38AE-4FDEE2EB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ACFE4-A786-CB46-764C-C5671D212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04CDA-CB5F-0B8B-E92C-A5925AEB8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313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1A86-7925-8165-B576-FCCAAE8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19E69-B775-F1AB-7A37-66A286256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E3B8D-4C19-965F-2C21-991ACC880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Más </a:t>
            </a:r>
            <a:r>
              <a:rPr lang="en-US" dirty="0" err="1"/>
              <a:t>versátil</a:t>
            </a:r>
            <a:endParaRPr lang="en-US" dirty="0"/>
          </a:p>
          <a:p>
            <a:r>
              <a:rPr lang="en-US" dirty="0" err="1"/>
              <a:t>Aunque</a:t>
            </a:r>
            <a:r>
              <a:rPr lang="en-US" dirty="0"/>
              <a:t> no lo he </a:t>
            </a:r>
            <a:r>
              <a:rPr lang="en-US" dirty="0" err="1"/>
              <a:t>comentado</a:t>
            </a:r>
            <a:r>
              <a:rPr lang="en-US" dirty="0"/>
              <a:t> </a:t>
            </a:r>
            <a:r>
              <a:rPr lang="en-US" dirty="0" err="1"/>
              <a:t>anteriormente</a:t>
            </a:r>
            <a:r>
              <a:rPr lang="en-US" dirty="0"/>
              <a:t>, se </a:t>
            </a:r>
            <a:r>
              <a:rPr lang="en-US" dirty="0" err="1"/>
              <a:t>pueden</a:t>
            </a:r>
            <a:r>
              <a:rPr lang="en-US" dirty="0"/>
              <a:t> usar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originales</a:t>
            </a:r>
            <a:r>
              <a:rPr lang="en-US" dirty="0"/>
              <a:t> o </a:t>
            </a:r>
            <a:r>
              <a:rPr lang="en-US" dirty="0" err="1"/>
              <a:t>preprocesados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entrenamiento</a:t>
            </a:r>
            <a:r>
              <a:rPr lang="en-US" dirty="0"/>
              <a:t> y/o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81019-8AA0-4385-8663-4A7E23C02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3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2472-E56E-90F6-E51E-0145B77A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14C48-5E7B-52DC-84E2-49BE88CD9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1FFD-A000-F572-3197-ACEAA64F1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práctico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. Es un </a:t>
            </a:r>
            <a:r>
              <a:rPr lang="en-US" dirty="0" err="1"/>
              <a:t>ejemplo</a:t>
            </a:r>
            <a:r>
              <a:rPr lang="en-US" dirty="0"/>
              <a:t> que </a:t>
            </a:r>
            <a:r>
              <a:rPr lang="en-US" dirty="0" err="1"/>
              <a:t>ocurrió</a:t>
            </a:r>
            <a:r>
              <a:rPr lang="en-US" dirty="0"/>
              <a:t> </a:t>
            </a:r>
            <a:r>
              <a:rPr lang="en-US" dirty="0" err="1"/>
              <a:t>posteriormente</a:t>
            </a:r>
            <a:r>
              <a:rPr lang="en-US" dirty="0"/>
              <a:t> al </a:t>
            </a:r>
            <a:r>
              <a:rPr lang="en-US" dirty="0" err="1"/>
              <a:t>cierre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que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y se ha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para la </a:t>
            </a:r>
            <a:r>
              <a:rPr lang="en-US" dirty="0" err="1"/>
              <a:t>exposición</a:t>
            </a:r>
            <a:r>
              <a:rPr lang="en-US" dirty="0"/>
              <a:t> de las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técnicas</a:t>
            </a:r>
            <a:endParaRPr lang="en-US" dirty="0"/>
          </a:p>
          <a:p>
            <a:r>
              <a:rPr lang="en-US" dirty="0"/>
              <a:t>La imagen </a:t>
            </a:r>
            <a:r>
              <a:rPr lang="en-US" dirty="0" err="1"/>
              <a:t>muestra</a:t>
            </a:r>
            <a:r>
              <a:rPr lang="en-US" dirty="0"/>
              <a:t> un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media </a:t>
            </a:r>
            <a:r>
              <a:rPr lang="en-US" dirty="0" err="1"/>
              <a:t>móvil</a:t>
            </a:r>
            <a:r>
              <a:rPr lang="en-US" dirty="0"/>
              <a:t> y la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típica</a:t>
            </a:r>
            <a:r>
              <a:rPr lang="en-US" dirty="0"/>
              <a:t>/</a:t>
            </a:r>
            <a:r>
              <a:rPr lang="en-US" dirty="0" err="1"/>
              <a:t>estándar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 de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1287-7490-21E3-6202-C04B42B8F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88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994D-C18C-0C83-FBC1-A01B3888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287EC-1EF1-A924-B5BA-ADB7D9C2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09556-2DC9-CB5B-E688-0FF720130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0406-4502-108E-B253-01133ECD1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7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3A9A-F867-3E24-0723-A5243BD6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D6A24-ED8F-2B6E-250D-22363D72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7CCF9-806F-F57E-5F1F-35B0ACC6A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FB132-CE85-B485-6E23-359705402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363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DB61-0BE2-A06D-A9A0-9E116C15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F67E5-7162-1EB3-5667-946018BB9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E9DC8-9EA1-2C1D-608B-677D06EFB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=&gt; </a:t>
            </a:r>
            <a:r>
              <a:rPr lang="en-US" dirty="0" err="1"/>
              <a:t>Capturar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diferente</a:t>
            </a:r>
            <a:endParaRPr lang="en-US" dirty="0"/>
          </a:p>
          <a:p>
            <a:r>
              <a:rPr lang="en-US" dirty="0" err="1"/>
              <a:t>Proyeccion</a:t>
            </a:r>
            <a:r>
              <a:rPr lang="en-US" dirty="0"/>
              <a:t> =&gt;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perspectivas</a:t>
            </a:r>
            <a:r>
              <a:rPr lang="en-US" dirty="0"/>
              <a:t> del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B704-5ECE-8A32-C4C3-75C489B85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059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8422-436A-32DA-A933-7CB35778B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73A1-0FB4-68C8-24F7-046E6542F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0BC17-10BE-4FB4-6F88-F0240C298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cuanto</a:t>
            </a:r>
            <a:r>
              <a:rPr lang="en-US" dirty="0"/>
              <a:t> a las </a:t>
            </a:r>
            <a:r>
              <a:rPr lang="en-US" dirty="0" err="1"/>
              <a:t>publicaciones</a:t>
            </a:r>
            <a:r>
              <a:rPr lang="en-US" dirty="0"/>
              <a:t> que </a:t>
            </a:r>
            <a:r>
              <a:rPr lang="en-US" dirty="0" err="1"/>
              <a:t>soportan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tesis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80370-B9BC-5D29-A0EB-5C60CC3C3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36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B19A-94CC-E043-F5A1-56304808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9F003-BDFB-CC91-17D7-00A94E578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F1CEE-0E90-A1AA-9595-F09BC4A01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DBCE1-BB94-0A43-9D5B-952A092F4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B960-D9D7-D4FD-830B-618A771C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2C8A2-8505-B531-2883-0A3D1BBD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5F38F-4397-701C-FABD-5F839CE7A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WITC es la version </a:t>
            </a:r>
            <a:r>
              <a:rPr lang="en-US" dirty="0" err="1"/>
              <a:t>corta</a:t>
            </a:r>
            <a:r>
              <a:rPr lang="en-US" dirty="0"/>
              <a:t> de CITA (abstract)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2EC5-6E52-7786-180F-EC89EB2F3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D847-DC0D-C9C1-A1D5-F866CA27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D4CBA-421B-ADCD-4BE9-F3879D93E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A243C-9673-59D5-9B7D-D2C21461D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las </a:t>
            </a:r>
            <a:r>
              <a:rPr lang="en-US" dirty="0" err="1"/>
              <a:t>gráfica</a:t>
            </a:r>
            <a:r>
              <a:rPr lang="en-US" dirty="0"/>
              <a:t> de </a:t>
            </a:r>
            <a:r>
              <a:rPr lang="en-US" dirty="0" err="1"/>
              <a:t>exportación</a:t>
            </a:r>
            <a:r>
              <a:rPr lang="en-US" dirty="0"/>
              <a:t> e </a:t>
            </a:r>
            <a:r>
              <a:rPr lang="en-US" dirty="0" err="1"/>
              <a:t>importación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 de la </a:t>
            </a:r>
            <a:r>
              <a:rPr lang="en-US" dirty="0" err="1"/>
              <a:t>Península</a:t>
            </a:r>
            <a:r>
              <a:rPr lang="en-US" dirty="0"/>
              <a:t> </a:t>
            </a:r>
            <a:r>
              <a:rPr lang="en-US" dirty="0" err="1"/>
              <a:t>Ibérica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o zonas </a:t>
            </a:r>
            <a:r>
              <a:rPr lang="en-US" dirty="0" err="1"/>
              <a:t>geográficas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189FB-23FB-2CDE-F23E-80B7F4699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145AA-0123-0909-BF12-F52B6862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160E8-21EC-99E3-0E3B-2B1359EC3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23C7-D42F-7CB8-6A1A-CA38795A7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Francia </a:t>
            </a:r>
            <a:r>
              <a:rPr lang="en-US" dirty="0" err="1"/>
              <a:t>tiraba</a:t>
            </a:r>
            <a:r>
              <a:rPr lang="en-US" dirty="0"/>
              <a:t> con 2000,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fuentes</a:t>
            </a:r>
            <a:r>
              <a:rPr lang="en-US" dirty="0"/>
              <a:t> (</a:t>
            </a:r>
            <a:r>
              <a:rPr lang="en-US" dirty="0" err="1"/>
              <a:t>principalmente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combinado</a:t>
            </a:r>
            <a:r>
              <a:rPr lang="en-US" dirty="0"/>
              <a:t>) </a:t>
            </a:r>
            <a:r>
              <a:rPr lang="en-US" dirty="0" err="1"/>
              <a:t>levantaron</a:t>
            </a:r>
            <a:r>
              <a:rPr lang="en-US" dirty="0"/>
              <a:t> (hasta 8000MV)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9547-86CD-CE49-5F54-56C729DAE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4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09D3-520E-B9F0-2225-32C99D811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65F36-8DD1-4A2A-D5CD-32D7EAEAD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D153-39F3-2F89-40B1-591FF506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1CCB-2342-4D44-A185-963491ED10E4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A64C-6A10-9143-C4AE-E08B0085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A989-C143-5BA9-73F8-10BBD812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B30-3140-7A9F-D55D-68BF97E3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DC56D-285D-6DDF-717F-B5C836F68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43A0-5379-E761-792F-E2B86F57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7C8F-2D4F-4220-BFA7-8B9099ACEDA7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0442-B677-58DA-5DC1-ECC11B7D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7611-753E-5258-7E55-5439DAE1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52449-D8FD-35E6-14EE-80D6A5E98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2D63B-0FB7-0DB9-744E-3E4DB8ED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7055-4162-C925-E785-D3C4CBA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257E-9BBD-4013-A17E-8629C6E5F0D8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2C1B-19AE-ECC5-9522-D3E9CA0F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AC396-9A63-EB1A-96F3-4BAD1905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7895-2162-C699-10F9-37781A8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5627-149F-3B86-DE20-72F852ED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5E19-53AC-337C-0BA5-6464A85C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565D-D964-41A3-B5C5-1DD987A5662B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BD43-23AA-E2A6-04F6-AE4DA3FA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F348-7440-77AB-BE78-9BD89A98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8209-6EBB-86A6-6D56-12AB258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A2501-3D45-5FAE-AF92-09E632AA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6C7-C6AA-7D9F-790D-77D8D28F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94DE-844B-49E4-A9F6-192C642E3C44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3DFF-1003-D328-E454-4E0C1A7A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E774-1298-990C-3DF0-EC6787B3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5C46-3442-E15B-0884-D95C167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C7EC-54C2-3891-1A28-16C6D81F5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5982-C6C9-6781-FC77-007EC898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68E0B-3940-DA17-33E0-4C90EDB8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05C3-93AC-4289-8C16-3810CA4B6E12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16C13-EA34-93B1-7265-A4E92BE0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34C9F-338E-3185-D67C-CE15D37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A8C0-10CB-830F-4F70-098C674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E116-C012-B0D8-D45B-D15418EB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3BEF9-CB67-8F70-AE1C-8ADA5F8D1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440E4-DE97-B6A5-6E0C-58FFF9637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3D644-422C-FB30-5F30-88557F1E4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7E978-26BC-B896-69D9-8F43A8CF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1CA0-9BDC-4CB4-A6D3-4AAB74135C92}" type="datetime1">
              <a:rPr lang="en-US" smtClean="0"/>
              <a:t>7/3/2025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87803-CBDB-876E-6806-7FD55D5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68A0C-4CCA-1E13-E9FC-1776EEDA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B923-3A52-1079-6704-B1256745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2F2C5-D8AD-5891-1F7E-1DE04D8A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45C1-E9E0-4DDA-872C-951DC06EC2CE}" type="datetime1">
              <a:rPr lang="en-US" smtClean="0"/>
              <a:t>7/3/2025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935CF-93D0-559F-693D-F62F7DE2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E1643-D20E-CD06-8B92-C479FE8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DBB11-BBE6-5D54-406F-7B728B40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219-955E-44CA-88E6-DE13307D5E25}" type="datetime1">
              <a:rPr lang="en-US" smtClean="0"/>
              <a:t>7/3/2025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DB437-0D0C-6C30-77B5-AC3872D6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4B44-09AB-0AB7-4200-146983F8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54A7-AF0F-4C2A-0184-FD58B629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576F-B910-84FD-EF3E-70DBD63D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68EFD-421F-E414-1F0E-AD77BBC89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051EB-4459-16DE-A060-95571279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F0B-9E18-4974-BB7C-04DE2EB18BD5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8DA9-7A92-C0DF-CD67-D7663476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DE4-072F-CCB1-4913-743C5FD5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C881-A8F0-1872-6CB7-152FA8FB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4BB78-26EC-B414-AA96-852A15FB9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31336-61D3-F82A-1C4B-C576FF15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74670-41FA-9D2E-59A4-549E0AF5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D6EB-AB3B-4EE5-9381-4534260E9446}" type="datetime1">
              <a:rPr lang="en-US" smtClean="0"/>
              <a:t>7/3/2025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B3EA-EEEE-2AFB-28B7-CC03E377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FB085-BCB1-EA9D-8203-9E7B4EE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5F2BC-08DF-862B-5ACD-84358BA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E2EC-A3FA-8061-BFED-B86232C5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93F7-F9A5-309A-93C0-2B039C5B6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0837C-F625-4471-9725-334D39CC60F9}" type="datetime1">
              <a:rPr lang="en-US" smtClean="0"/>
              <a:t>7/3/2025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8D0-F9AB-80CB-6492-B51A8FFB8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C43-2C9E-24CF-FA42-534180CB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0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diagramData" Target="../diagrams/data10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17" Type="http://schemas.microsoft.com/office/2007/relationships/diagramDrawing" Target="../diagrams/drawing10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10.xml"/><Relationship Id="rId1" Type="http://schemas.openxmlformats.org/officeDocument/2006/relationships/tags" Target="../tags/tag11.xml"/><Relationship Id="rId6" Type="http://schemas.openxmlformats.org/officeDocument/2006/relationships/image" Target="../media/image42.sv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diagramQuickStyle" Target="../diagrams/quickStyle10.xml"/><Relationship Id="rId10" Type="http://schemas.openxmlformats.org/officeDocument/2006/relationships/image" Target="../media/image15.png"/><Relationship Id="rId4" Type="http://schemas.openxmlformats.org/officeDocument/2006/relationships/image" Target="../media/image340.png"/><Relationship Id="rId9" Type="http://schemas.openxmlformats.org/officeDocument/2006/relationships/image" Target="../media/image45.png"/><Relationship Id="rId1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50.gif"/><Relationship Id="rId5" Type="http://schemas.openxmlformats.org/officeDocument/2006/relationships/diagramLayout" Target="../diagrams/layout11.xml"/><Relationship Id="rId10" Type="http://schemas.openxmlformats.org/officeDocument/2006/relationships/image" Target="../media/image49.jpeg"/><Relationship Id="rId4" Type="http://schemas.openxmlformats.org/officeDocument/2006/relationships/diagramData" Target="../diagrams/data11.xml"/><Relationship Id="rId9" Type="http://schemas.openxmlformats.org/officeDocument/2006/relationships/image" Target="../media/image48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44.svg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12" Type="http://schemas.openxmlformats.org/officeDocument/2006/relationships/image" Target="../media/image43.png"/><Relationship Id="rId1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png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42.svg"/><Relationship Id="rId5" Type="http://schemas.openxmlformats.org/officeDocument/2006/relationships/diagramLayout" Target="../diagrams/layout12.xml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diagramData" Target="../diagrams/data12.xml"/><Relationship Id="rId9" Type="http://schemas.openxmlformats.org/officeDocument/2006/relationships/image" Target="../media/image450.png"/><Relationship Id="rId1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image" Target="../media/image56.png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13.xml"/><Relationship Id="rId12" Type="http://schemas.openxmlformats.org/officeDocument/2006/relationships/image" Target="../media/image5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54.pn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53.png"/><Relationship Id="rId4" Type="http://schemas.openxmlformats.org/officeDocument/2006/relationships/diagramData" Target="../diagrams/data13.xml"/><Relationship Id="rId9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image" Target="../media/image46.png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14.xml"/><Relationship Id="rId12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57.png"/><Relationship Id="rId5" Type="http://schemas.openxmlformats.org/officeDocument/2006/relationships/diagramLayout" Target="../diagrams/layout14.xml"/><Relationship Id="rId15" Type="http://schemas.openxmlformats.org/officeDocument/2006/relationships/image" Target="../media/image53.png"/><Relationship Id="rId10" Type="http://schemas.openxmlformats.org/officeDocument/2006/relationships/image" Target="../media/image44.svg"/><Relationship Id="rId4" Type="http://schemas.openxmlformats.org/officeDocument/2006/relationships/diagramData" Target="../diagrams/data14.xml"/><Relationship Id="rId9" Type="http://schemas.openxmlformats.org/officeDocument/2006/relationships/image" Target="../media/image43.png"/><Relationship Id="rId1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image" Target="../media/image63.png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15.xml"/><Relationship Id="rId12" Type="http://schemas.openxmlformats.org/officeDocument/2006/relationships/image" Target="../media/image6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61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60.png"/><Relationship Id="rId4" Type="http://schemas.openxmlformats.org/officeDocument/2006/relationships/diagramData" Target="../diagrams/data15.xml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notesSlide" Target="../notesSlides/notesSlide21.xml"/><Relationship Id="rId7" Type="http://schemas.openxmlformats.org/officeDocument/2006/relationships/diagramColors" Target="../diagrams/colors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diagramQuickStyle" Target="../diagrams/quickStyle16.xml"/><Relationship Id="rId11" Type="http://schemas.openxmlformats.org/officeDocument/2006/relationships/image" Target="../media/image66.png"/><Relationship Id="rId5" Type="http://schemas.openxmlformats.org/officeDocument/2006/relationships/diagramLayout" Target="../diagrams/layout16.xml"/><Relationship Id="rId10" Type="http://schemas.openxmlformats.org/officeDocument/2006/relationships/image" Target="../media/image65.png"/><Relationship Id="rId4" Type="http://schemas.openxmlformats.org/officeDocument/2006/relationships/diagramData" Target="../diagrams/data16.xml"/><Relationship Id="rId9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22.xml"/><Relationship Id="rId7" Type="http://schemas.openxmlformats.org/officeDocument/2006/relationships/diagramColors" Target="../diagrams/colors17.xml"/><Relationship Id="rId12" Type="http://schemas.openxmlformats.org/officeDocument/2006/relationships/image" Target="../media/image6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diagramQuickStyle" Target="../diagrams/quickStyle17.xml"/><Relationship Id="rId11" Type="http://schemas.openxmlformats.org/officeDocument/2006/relationships/image" Target="../media/image67.png"/><Relationship Id="rId5" Type="http://schemas.openxmlformats.org/officeDocument/2006/relationships/diagramLayout" Target="../diagrams/layout17.xml"/><Relationship Id="rId10" Type="http://schemas.openxmlformats.org/officeDocument/2006/relationships/image" Target="../media/image53.png"/><Relationship Id="rId4" Type="http://schemas.openxmlformats.org/officeDocument/2006/relationships/diagramData" Target="../diagrams/data17.xml"/><Relationship Id="rId9" Type="http://schemas.openxmlformats.org/officeDocument/2006/relationships/image" Target="../media/image52.png"/><Relationship Id="rId14" Type="http://schemas.openxmlformats.org/officeDocument/2006/relationships/image" Target="../media/image70.sv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18.xml"/><Relationship Id="rId12" Type="http://schemas.openxmlformats.org/officeDocument/2006/relationships/image" Target="../media/image6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diagramQuickStyle" Target="../diagrams/quickStyle18.xml"/><Relationship Id="rId11" Type="http://schemas.openxmlformats.org/officeDocument/2006/relationships/image" Target="../media/image67.png"/><Relationship Id="rId5" Type="http://schemas.openxmlformats.org/officeDocument/2006/relationships/diagramLayout" Target="../diagrams/layout18.xml"/><Relationship Id="rId10" Type="http://schemas.openxmlformats.org/officeDocument/2006/relationships/image" Target="../media/image53.png"/><Relationship Id="rId4" Type="http://schemas.openxmlformats.org/officeDocument/2006/relationships/diagramData" Target="../diagrams/data18.xml"/><Relationship Id="rId9" Type="http://schemas.openxmlformats.org/officeDocument/2006/relationships/image" Target="../media/image52.png"/><Relationship Id="rId14" Type="http://schemas.openxmlformats.org/officeDocument/2006/relationships/image" Target="../media/image70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diagramQuickStyle" Target="../diagrams/quickStyle19.xml"/><Relationship Id="rId18" Type="http://schemas.openxmlformats.org/officeDocument/2006/relationships/image" Target="../media/image27.sv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74.png"/><Relationship Id="rId12" Type="http://schemas.openxmlformats.org/officeDocument/2006/relationships/diagramLayout" Target="../diagrams/layout19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8.png"/><Relationship Id="rId20" Type="http://schemas.openxmlformats.org/officeDocument/2006/relationships/image" Target="../media/image29.svg"/><Relationship Id="rId1" Type="http://schemas.openxmlformats.org/officeDocument/2006/relationships/tags" Target="../tags/tag20.xml"/><Relationship Id="rId6" Type="http://schemas.openxmlformats.org/officeDocument/2006/relationships/image" Target="../media/image73.png"/><Relationship Id="rId11" Type="http://schemas.openxmlformats.org/officeDocument/2006/relationships/diagramData" Target="../diagrams/data19.xml"/><Relationship Id="rId5" Type="http://schemas.openxmlformats.org/officeDocument/2006/relationships/image" Target="../media/image72.png"/><Relationship Id="rId15" Type="http://schemas.microsoft.com/office/2007/relationships/diagramDrawing" Target="../diagrams/drawing19.xml"/><Relationship Id="rId10" Type="http://schemas.openxmlformats.org/officeDocument/2006/relationships/image" Target="../media/image77.png"/><Relationship Id="rId19" Type="http://schemas.openxmlformats.org/officeDocument/2006/relationships/image" Target="../media/image28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diagramColors" Target="../diagrams/colors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diagramLayout" Target="../diagrams/layout20.xml"/><Relationship Id="rId18" Type="http://schemas.openxmlformats.org/officeDocument/2006/relationships/image" Target="../media/image27.sv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2.png"/><Relationship Id="rId12" Type="http://schemas.openxmlformats.org/officeDocument/2006/relationships/diagramData" Target="../diagrams/data20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0.xml"/><Relationship Id="rId20" Type="http://schemas.openxmlformats.org/officeDocument/2006/relationships/image" Target="../media/image29.svg"/><Relationship Id="rId1" Type="http://schemas.openxmlformats.org/officeDocument/2006/relationships/tags" Target="../tags/tag21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diagramColors" Target="../diagrams/colors20.xml"/><Relationship Id="rId10" Type="http://schemas.openxmlformats.org/officeDocument/2006/relationships/image" Target="../media/image85.png"/><Relationship Id="rId19" Type="http://schemas.openxmlformats.org/officeDocument/2006/relationships/image" Target="../media/image28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diagramQuickStyle" Target="../diagrams/quickStyl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notesSlide" Target="../notesSlides/notesSlide26.xml"/><Relationship Id="rId7" Type="http://schemas.openxmlformats.org/officeDocument/2006/relationships/diagramLayout" Target="../diagrams/layout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diagramData" Target="../diagrams/data21.xml"/><Relationship Id="rId5" Type="http://schemas.openxmlformats.org/officeDocument/2006/relationships/image" Target="../media/image88.png"/><Relationship Id="rId10" Type="http://schemas.microsoft.com/office/2007/relationships/diagramDrawing" Target="../diagrams/drawing21.xml"/><Relationship Id="rId4" Type="http://schemas.openxmlformats.org/officeDocument/2006/relationships/image" Target="../media/image87.png"/><Relationship Id="rId9" Type="http://schemas.openxmlformats.org/officeDocument/2006/relationships/diagramColors" Target="../diagrams/colors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3" Type="http://schemas.openxmlformats.org/officeDocument/2006/relationships/notesSlide" Target="../notesSlides/notesSlide27.xml"/><Relationship Id="rId7" Type="http://schemas.openxmlformats.org/officeDocument/2006/relationships/diagramData" Target="../diagrams/data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87.png"/><Relationship Id="rId11" Type="http://schemas.microsoft.com/office/2007/relationships/diagramDrawing" Target="../diagrams/drawing22.xml"/><Relationship Id="rId5" Type="http://schemas.openxmlformats.org/officeDocument/2006/relationships/image" Target="../media/image89.png"/><Relationship Id="rId10" Type="http://schemas.openxmlformats.org/officeDocument/2006/relationships/diagramColors" Target="../diagrams/colors22.xml"/><Relationship Id="rId4" Type="http://schemas.openxmlformats.org/officeDocument/2006/relationships/image" Target="../media/image88.png"/><Relationship Id="rId9" Type="http://schemas.openxmlformats.org/officeDocument/2006/relationships/diagramQuickStyle" Target="../diagrams/quickStyle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3.xml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91.png"/><Relationship Id="rId12" Type="http://schemas.microsoft.com/office/2007/relationships/diagramDrawing" Target="../diagrams/drawing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90.png"/><Relationship Id="rId11" Type="http://schemas.openxmlformats.org/officeDocument/2006/relationships/diagramColors" Target="../diagrams/colors23.xml"/><Relationship Id="rId5" Type="http://schemas.openxmlformats.org/officeDocument/2006/relationships/image" Target="../media/image87.png"/><Relationship Id="rId10" Type="http://schemas.openxmlformats.org/officeDocument/2006/relationships/diagramQuickStyle" Target="../diagrams/quickStyle23.xml"/><Relationship Id="rId4" Type="http://schemas.openxmlformats.org/officeDocument/2006/relationships/image" Target="../media/image88.png"/><Relationship Id="rId9" Type="http://schemas.openxmlformats.org/officeDocument/2006/relationships/diagramLayout" Target="../diagrams/layout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notesSlide" Target="../notesSlides/notesSlide29.xml"/><Relationship Id="rId7" Type="http://schemas.openxmlformats.org/officeDocument/2006/relationships/diagramData" Target="../diagrams/data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92.png"/><Relationship Id="rId11" Type="http://schemas.microsoft.com/office/2007/relationships/diagramDrawing" Target="../diagrams/drawing24.xml"/><Relationship Id="rId5" Type="http://schemas.openxmlformats.org/officeDocument/2006/relationships/image" Target="../media/image87.png"/><Relationship Id="rId10" Type="http://schemas.openxmlformats.org/officeDocument/2006/relationships/diagramColors" Target="../diagrams/colors24.xml"/><Relationship Id="rId4" Type="http://schemas.openxmlformats.org/officeDocument/2006/relationships/image" Target="../media/image88.png"/><Relationship Id="rId9" Type="http://schemas.openxmlformats.org/officeDocument/2006/relationships/diagramQuickStyle" Target="../diagrams/quickStyl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openxmlformats.org/officeDocument/2006/relationships/notesSlide" Target="../notesSlides/notesSlide30.xml"/><Relationship Id="rId7" Type="http://schemas.openxmlformats.org/officeDocument/2006/relationships/diagramQuickStyle" Target="../diagrams/quickStyl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diagramLayout" Target="../diagrams/layout25.xml"/><Relationship Id="rId5" Type="http://schemas.openxmlformats.org/officeDocument/2006/relationships/diagramData" Target="../diagrams/data25.xml"/><Relationship Id="rId4" Type="http://schemas.openxmlformats.org/officeDocument/2006/relationships/image" Target="../media/image93.png"/><Relationship Id="rId9" Type="http://schemas.microsoft.com/office/2007/relationships/diagramDrawing" Target="../diagrams/drawing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6.xml"/><Relationship Id="rId3" Type="http://schemas.openxmlformats.org/officeDocument/2006/relationships/notesSlide" Target="../notesSlides/notesSlide31.xml"/><Relationship Id="rId7" Type="http://schemas.openxmlformats.org/officeDocument/2006/relationships/diagramLayout" Target="../diagrams/layout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diagramData" Target="../diagrams/data26.xml"/><Relationship Id="rId5" Type="http://schemas.openxmlformats.org/officeDocument/2006/relationships/image" Target="../media/image94.png"/><Relationship Id="rId10" Type="http://schemas.microsoft.com/office/2007/relationships/diagramDrawing" Target="../diagrams/drawing26.xml"/><Relationship Id="rId4" Type="http://schemas.openxmlformats.org/officeDocument/2006/relationships/hyperlink" Target="http://Shttps:/conference.mlinpl.org/docs/srw_talk_3.pdf" TargetMode="External"/><Relationship Id="rId9" Type="http://schemas.openxmlformats.org/officeDocument/2006/relationships/diagramColors" Target="../diagrams/colors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7.xml"/><Relationship Id="rId3" Type="http://schemas.openxmlformats.org/officeDocument/2006/relationships/notesSlide" Target="../notesSlides/notesSlide32.xml"/><Relationship Id="rId7" Type="http://schemas.openxmlformats.org/officeDocument/2006/relationships/diagramLayout" Target="../diagrams/layout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diagramData" Target="../diagrams/data27.xml"/><Relationship Id="rId5" Type="http://schemas.openxmlformats.org/officeDocument/2006/relationships/image" Target="../media/image96.png"/><Relationship Id="rId10" Type="http://schemas.microsoft.com/office/2007/relationships/diagramDrawing" Target="../diagrams/drawing27.xml"/><Relationship Id="rId4" Type="http://schemas.openxmlformats.org/officeDocument/2006/relationships/image" Target="../media/image95.png"/><Relationship Id="rId9" Type="http://schemas.openxmlformats.org/officeDocument/2006/relationships/diagramColors" Target="../diagrams/colors27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svg"/><Relationship Id="rId18" Type="http://schemas.openxmlformats.org/officeDocument/2006/relationships/diagramData" Target="../diagrams/data28.xml"/><Relationship Id="rId3" Type="http://schemas.openxmlformats.org/officeDocument/2006/relationships/notesSlide" Target="../notesSlides/notesSlide33.xml"/><Relationship Id="rId21" Type="http://schemas.openxmlformats.org/officeDocument/2006/relationships/diagramColors" Target="../diagrams/colors28.xml"/><Relationship Id="rId12" Type="http://schemas.openxmlformats.org/officeDocument/2006/relationships/image" Target="../media/image43.pn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png"/><Relationship Id="rId20" Type="http://schemas.openxmlformats.org/officeDocument/2006/relationships/diagramQuickStyle" Target="../diagrams/quickStyle28.xml"/><Relationship Id="rId1" Type="http://schemas.openxmlformats.org/officeDocument/2006/relationships/tags" Target="../tags/tag29.xml"/><Relationship Id="rId11" Type="http://schemas.openxmlformats.org/officeDocument/2006/relationships/image" Target="../media/image42.svg"/><Relationship Id="rId15" Type="http://schemas.openxmlformats.org/officeDocument/2006/relationships/image" Target="../media/image15.png"/><Relationship Id="rId10" Type="http://schemas.openxmlformats.org/officeDocument/2006/relationships/image" Target="../media/image41.png"/><Relationship Id="rId19" Type="http://schemas.openxmlformats.org/officeDocument/2006/relationships/diagramLayout" Target="../diagrams/layout28.xml"/><Relationship Id="rId9" Type="http://schemas.openxmlformats.org/officeDocument/2006/relationships/image" Target="../media/image820.png"/><Relationship Id="rId14" Type="http://schemas.openxmlformats.org/officeDocument/2006/relationships/image" Target="../media/image45.png"/><Relationship Id="rId22" Type="http://schemas.microsoft.com/office/2007/relationships/diagramDrawing" Target="../diagrams/drawing28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730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diagramData" Target="../diagrams/data30.xml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00.png"/><Relationship Id="rId12" Type="http://schemas.openxmlformats.org/officeDocument/2006/relationships/image" Target="../media/image29.svg"/><Relationship Id="rId17" Type="http://schemas.microsoft.com/office/2007/relationships/diagramDrawing" Target="../diagrams/drawing30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30.xml"/><Relationship Id="rId1" Type="http://schemas.openxmlformats.org/officeDocument/2006/relationships/tags" Target="../tags/tag30.xml"/><Relationship Id="rId6" Type="http://schemas.openxmlformats.org/officeDocument/2006/relationships/image" Target="../media/image99.png"/><Relationship Id="rId11" Type="http://schemas.openxmlformats.org/officeDocument/2006/relationships/image" Target="../media/image28.png"/><Relationship Id="rId5" Type="http://schemas.openxmlformats.org/officeDocument/2006/relationships/image" Target="../media/image98.png"/><Relationship Id="rId15" Type="http://schemas.openxmlformats.org/officeDocument/2006/relationships/diagramQuickStyle" Target="../diagrams/quickStyle30.xml"/><Relationship Id="rId10" Type="http://schemas.openxmlformats.org/officeDocument/2006/relationships/image" Target="../media/image27.svg"/><Relationship Id="rId4" Type="http://schemas.openxmlformats.org/officeDocument/2006/relationships/image" Target="../media/image97.png"/><Relationship Id="rId9" Type="http://schemas.openxmlformats.org/officeDocument/2006/relationships/image" Target="../media/image26.png"/><Relationship Id="rId14" Type="http://schemas.openxmlformats.org/officeDocument/2006/relationships/diagramLayout" Target="../diagrams/layout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29.svg"/><Relationship Id="rId18" Type="http://schemas.microsoft.com/office/2007/relationships/diagramDrawing" Target="../diagrams/drawing31.xml"/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05.png"/><Relationship Id="rId12" Type="http://schemas.openxmlformats.org/officeDocument/2006/relationships/image" Target="../media/image28.png"/><Relationship Id="rId17" Type="http://schemas.openxmlformats.org/officeDocument/2006/relationships/diagramColors" Target="../diagrams/colors31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31.xml"/><Relationship Id="rId1" Type="http://schemas.openxmlformats.org/officeDocument/2006/relationships/tags" Target="../tags/tag31.xml"/><Relationship Id="rId6" Type="http://schemas.openxmlformats.org/officeDocument/2006/relationships/image" Target="../media/image104.png"/><Relationship Id="rId11" Type="http://schemas.openxmlformats.org/officeDocument/2006/relationships/image" Target="../media/image27.svg"/><Relationship Id="rId5" Type="http://schemas.openxmlformats.org/officeDocument/2006/relationships/image" Target="../media/image103.png"/><Relationship Id="rId15" Type="http://schemas.openxmlformats.org/officeDocument/2006/relationships/diagramLayout" Target="../diagrams/layout31.xml"/><Relationship Id="rId10" Type="http://schemas.openxmlformats.org/officeDocument/2006/relationships/image" Target="../media/image26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diagramData" Target="../diagrams/data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27.svg"/><Relationship Id="rId4" Type="http://schemas.openxmlformats.org/officeDocument/2006/relationships/diagramLayout" Target="../diagrams/layout32.xml"/><Relationship Id="rId9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3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33.xml"/><Relationship Id="rId10" Type="http://schemas.openxmlformats.org/officeDocument/2006/relationships/image" Target="../media/image27.svg"/><Relationship Id="rId4" Type="http://schemas.openxmlformats.org/officeDocument/2006/relationships/diagramLayout" Target="../diagrams/layout33.xml"/><Relationship Id="rId9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4" Type="http://schemas.openxmlformats.org/officeDocument/2006/relationships/diagramLayout" Target="../diagrams/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notesSlide" Target="../notesSlides/notesSlide40.xml"/><Relationship Id="rId7" Type="http://schemas.openxmlformats.org/officeDocument/2006/relationships/diagramColors" Target="../diagrams/colors35.xml"/><Relationship Id="rId12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diagramQuickStyle" Target="../diagrams/quickStyle35.xml"/><Relationship Id="rId11" Type="http://schemas.openxmlformats.org/officeDocument/2006/relationships/image" Target="../media/image113.png"/><Relationship Id="rId5" Type="http://schemas.openxmlformats.org/officeDocument/2006/relationships/diagramLayout" Target="../diagrams/layout35.xml"/><Relationship Id="rId10" Type="http://schemas.openxmlformats.org/officeDocument/2006/relationships/image" Target="../media/image112.svg"/><Relationship Id="rId4" Type="http://schemas.openxmlformats.org/officeDocument/2006/relationships/diagramData" Target="../diagrams/data35.xml"/><Relationship Id="rId9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6.xml"/><Relationship Id="rId3" Type="http://schemas.openxmlformats.org/officeDocument/2006/relationships/notesSlide" Target="../notesSlides/notesSlide41.xml"/><Relationship Id="rId7" Type="http://schemas.openxmlformats.org/officeDocument/2006/relationships/diagramLayout" Target="../diagrams/layout36.xml"/><Relationship Id="rId12" Type="http://schemas.openxmlformats.org/officeDocument/2006/relationships/image" Target="../media/image11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diagramData" Target="../diagrams/data36.xml"/><Relationship Id="rId11" Type="http://schemas.openxmlformats.org/officeDocument/2006/relationships/image" Target="../media/image116.png"/><Relationship Id="rId5" Type="http://schemas.openxmlformats.org/officeDocument/2006/relationships/image" Target="../media/image115.png"/><Relationship Id="rId10" Type="http://schemas.microsoft.com/office/2007/relationships/diagramDrawing" Target="../diagrams/drawing36.xml"/><Relationship Id="rId4" Type="http://schemas.microsoft.com/office/2018/10/relationships/comments" Target="../comments/modernComment_1AD_86FEFEB2.xml"/><Relationship Id="rId9" Type="http://schemas.openxmlformats.org/officeDocument/2006/relationships/diagramColors" Target="../diagrams/colors36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notesSlide" Target="../notesSlides/notesSlide42.xml"/><Relationship Id="rId7" Type="http://schemas.openxmlformats.org/officeDocument/2006/relationships/diagramColors" Target="../diagrams/colors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4" Type="http://schemas.openxmlformats.org/officeDocument/2006/relationships/diagramData" Target="../diagrams/data37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notesSlide" Target="../notesSlides/notesSlide43.xml"/><Relationship Id="rId7" Type="http://schemas.openxmlformats.org/officeDocument/2006/relationships/diagramColors" Target="../diagrams/colors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notesSlide" Target="../notesSlides/notesSlide44.xml"/><Relationship Id="rId7" Type="http://schemas.openxmlformats.org/officeDocument/2006/relationships/diagramColors" Target="../diagrams/colors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diagramQuickStyle" Target="../diagrams/quickStyle39.xml"/><Relationship Id="rId11" Type="http://schemas.openxmlformats.org/officeDocument/2006/relationships/image" Target="../media/image112.svg"/><Relationship Id="rId5" Type="http://schemas.openxmlformats.org/officeDocument/2006/relationships/diagramLayout" Target="../diagrams/layout39.xml"/><Relationship Id="rId10" Type="http://schemas.openxmlformats.org/officeDocument/2006/relationships/image" Target="../media/image111.png"/><Relationship Id="rId4" Type="http://schemas.openxmlformats.org/officeDocument/2006/relationships/diagramData" Target="../diagrams/data39.xml"/><Relationship Id="rId9" Type="http://schemas.openxmlformats.org/officeDocument/2006/relationships/image" Target="../media/image118.png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13" Type="http://schemas.openxmlformats.org/officeDocument/2006/relationships/image" Target="../media/image69.png"/><Relationship Id="rId3" Type="http://schemas.openxmlformats.org/officeDocument/2006/relationships/notesSlide" Target="../notesSlides/notesSlide45.xml"/><Relationship Id="rId7" Type="http://schemas.openxmlformats.org/officeDocument/2006/relationships/diagramColors" Target="../diagrams/colors40.xml"/><Relationship Id="rId12" Type="http://schemas.openxmlformats.org/officeDocument/2006/relationships/image" Target="../media/image6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40.xml"/><Relationship Id="rId11" Type="http://schemas.openxmlformats.org/officeDocument/2006/relationships/image" Target="../media/image67.png"/><Relationship Id="rId5" Type="http://schemas.openxmlformats.org/officeDocument/2006/relationships/diagramLayout" Target="../diagrams/layout40.xml"/><Relationship Id="rId10" Type="http://schemas.openxmlformats.org/officeDocument/2006/relationships/image" Target="../media/image53.png"/><Relationship Id="rId4" Type="http://schemas.openxmlformats.org/officeDocument/2006/relationships/diagramData" Target="../diagrams/data40.xml"/><Relationship Id="rId9" Type="http://schemas.openxmlformats.org/officeDocument/2006/relationships/image" Target="../media/image52.png"/><Relationship Id="rId14" Type="http://schemas.openxmlformats.org/officeDocument/2006/relationships/image" Target="../media/image70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notesSlide" Target="../notesSlides/notesSlide47.xml"/><Relationship Id="rId7" Type="http://schemas.openxmlformats.org/officeDocument/2006/relationships/diagramColors" Target="../diagrams/colors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Relationship Id="rId9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2.xml"/><Relationship Id="rId13" Type="http://schemas.openxmlformats.org/officeDocument/2006/relationships/image" Target="../media/image111.png"/><Relationship Id="rId3" Type="http://schemas.openxmlformats.org/officeDocument/2006/relationships/notesSlide" Target="../notesSlides/notesSlide48.xml"/><Relationship Id="rId7" Type="http://schemas.openxmlformats.org/officeDocument/2006/relationships/image" Target="../media/image123.png"/><Relationship Id="rId12" Type="http://schemas.microsoft.com/office/2007/relationships/diagramDrawing" Target="../diagrams/drawing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image" Target="../media/image122.png"/><Relationship Id="rId11" Type="http://schemas.openxmlformats.org/officeDocument/2006/relationships/diagramColors" Target="../diagrams/colors42.xml"/><Relationship Id="rId5" Type="http://schemas.openxmlformats.org/officeDocument/2006/relationships/image" Target="../media/image121.png"/><Relationship Id="rId15" Type="http://schemas.openxmlformats.org/officeDocument/2006/relationships/image" Target="../media/image58.png"/><Relationship Id="rId10" Type="http://schemas.openxmlformats.org/officeDocument/2006/relationships/diagramQuickStyle" Target="../diagrams/quickStyle42.xml"/><Relationship Id="rId4" Type="http://schemas.openxmlformats.org/officeDocument/2006/relationships/image" Target="../media/image120.png"/><Relationship Id="rId9" Type="http://schemas.openxmlformats.org/officeDocument/2006/relationships/diagramLayout" Target="../diagrams/layout42.xml"/><Relationship Id="rId14" Type="http://schemas.openxmlformats.org/officeDocument/2006/relationships/image" Target="../media/image112.sv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notesSlide" Target="../notesSlides/notesSlide49.xml"/><Relationship Id="rId7" Type="http://schemas.openxmlformats.org/officeDocument/2006/relationships/diagramColors" Target="../diagrams/colors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diagramQuickStyle" Target="../diagrams/quickStyle43.xml"/><Relationship Id="rId5" Type="http://schemas.openxmlformats.org/officeDocument/2006/relationships/diagramLayout" Target="../diagrams/layout43.xml"/><Relationship Id="rId10" Type="http://schemas.openxmlformats.org/officeDocument/2006/relationships/image" Target="../media/image112.svg"/><Relationship Id="rId4" Type="http://schemas.openxmlformats.org/officeDocument/2006/relationships/diagramData" Target="../diagrams/data43.xml"/><Relationship Id="rId9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4.svg"/><Relationship Id="rId5" Type="http://schemas.openxmlformats.org/officeDocument/2006/relationships/diagramData" Target="../diagrams/data1.xm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4.xml"/><Relationship Id="rId3" Type="http://schemas.openxmlformats.org/officeDocument/2006/relationships/notesSlide" Target="../notesSlides/notesSlide50.xml"/><Relationship Id="rId7" Type="http://schemas.openxmlformats.org/officeDocument/2006/relationships/diagramQuickStyle" Target="../diagrams/quickStyl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diagramLayout" Target="../diagrams/layout44.xml"/><Relationship Id="rId5" Type="http://schemas.openxmlformats.org/officeDocument/2006/relationships/diagramData" Target="../diagrams/data44.xml"/><Relationship Id="rId4" Type="http://schemas.openxmlformats.org/officeDocument/2006/relationships/image" Target="../media/image12.png"/><Relationship Id="rId9" Type="http://schemas.microsoft.com/office/2007/relationships/diagramDrawing" Target="../diagrams/drawing44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51.xml"/><Relationship Id="rId7" Type="http://schemas.openxmlformats.org/officeDocument/2006/relationships/diagramColors" Target="../diagrams/colors45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diagramQuickStyle" Target="../diagrams/quickStyle45.xml"/><Relationship Id="rId11" Type="http://schemas.openxmlformats.org/officeDocument/2006/relationships/image" Target="../media/image27.svg"/><Relationship Id="rId5" Type="http://schemas.openxmlformats.org/officeDocument/2006/relationships/diagramLayout" Target="../diagrams/layout45.xml"/><Relationship Id="rId10" Type="http://schemas.openxmlformats.org/officeDocument/2006/relationships/image" Target="../media/image26.png"/><Relationship Id="rId4" Type="http://schemas.openxmlformats.org/officeDocument/2006/relationships/diagramData" Target="../diagrams/data45.xml"/><Relationship Id="rId9" Type="http://schemas.openxmlformats.org/officeDocument/2006/relationships/image" Target="../media/image110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13" Type="http://schemas.openxmlformats.org/officeDocument/2006/relationships/image" Target="../media/image112.svg"/><Relationship Id="rId3" Type="http://schemas.openxmlformats.org/officeDocument/2006/relationships/notesSlide" Target="../notesSlides/notesSlide52.xml"/><Relationship Id="rId7" Type="http://schemas.openxmlformats.org/officeDocument/2006/relationships/diagramColors" Target="../diagrams/colors46.xml"/><Relationship Id="rId12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diagramQuickStyle" Target="../diagrams/quickStyle46.xml"/><Relationship Id="rId11" Type="http://schemas.openxmlformats.org/officeDocument/2006/relationships/image" Target="../media/image120.png"/><Relationship Id="rId5" Type="http://schemas.openxmlformats.org/officeDocument/2006/relationships/diagramLayout" Target="../diagrams/layout46.xml"/><Relationship Id="rId10" Type="http://schemas.openxmlformats.org/officeDocument/2006/relationships/image" Target="../media/image125.png"/><Relationship Id="rId4" Type="http://schemas.openxmlformats.org/officeDocument/2006/relationships/diagramData" Target="../diagrams/data46.xml"/><Relationship Id="rId9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notesSlide" Target="../notesSlides/notesSlide53.xml"/><Relationship Id="rId7" Type="http://schemas.openxmlformats.org/officeDocument/2006/relationships/diagramColors" Target="../diagrams/colors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diagramQuickStyle" Target="../diagrams/quickStyle47.xml"/><Relationship Id="rId11" Type="http://schemas.openxmlformats.org/officeDocument/2006/relationships/image" Target="../media/image126.png"/><Relationship Id="rId5" Type="http://schemas.openxmlformats.org/officeDocument/2006/relationships/diagramLayout" Target="../diagrams/layout47.xml"/><Relationship Id="rId10" Type="http://schemas.openxmlformats.org/officeDocument/2006/relationships/image" Target="../media/image117.svg"/><Relationship Id="rId4" Type="http://schemas.openxmlformats.org/officeDocument/2006/relationships/diagramData" Target="../diagrams/data47.xml"/><Relationship Id="rId9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13" Type="http://schemas.openxmlformats.org/officeDocument/2006/relationships/image" Target="../media/image129.png"/><Relationship Id="rId3" Type="http://schemas.openxmlformats.org/officeDocument/2006/relationships/notesSlide" Target="../notesSlides/notesSlide54.xml"/><Relationship Id="rId7" Type="http://schemas.openxmlformats.org/officeDocument/2006/relationships/diagramColors" Target="../diagrams/colors48.xml"/><Relationship Id="rId12" Type="http://schemas.openxmlformats.org/officeDocument/2006/relationships/image" Target="../media/image12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diagramQuickStyle" Target="../diagrams/quickStyle48.xml"/><Relationship Id="rId11" Type="http://schemas.openxmlformats.org/officeDocument/2006/relationships/image" Target="../media/image127.png"/><Relationship Id="rId5" Type="http://schemas.openxmlformats.org/officeDocument/2006/relationships/diagramLayout" Target="../diagrams/layout48.xml"/><Relationship Id="rId10" Type="http://schemas.openxmlformats.org/officeDocument/2006/relationships/image" Target="../media/image117.svg"/><Relationship Id="rId4" Type="http://schemas.openxmlformats.org/officeDocument/2006/relationships/diagramData" Target="../diagrams/data48.xml"/><Relationship Id="rId9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55.xml"/><Relationship Id="rId7" Type="http://schemas.openxmlformats.org/officeDocument/2006/relationships/diagramColors" Target="../diagrams/colors49.xml"/><Relationship Id="rId12" Type="http://schemas.openxmlformats.org/officeDocument/2006/relationships/image" Target="../media/image2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diagramQuickStyle" Target="../diagrams/quickStyle49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49.xml"/><Relationship Id="rId10" Type="http://schemas.openxmlformats.org/officeDocument/2006/relationships/image" Target="../media/image112.svg"/><Relationship Id="rId4" Type="http://schemas.openxmlformats.org/officeDocument/2006/relationships/diagramData" Target="../diagrams/data49.xml"/><Relationship Id="rId9" Type="http://schemas.openxmlformats.org/officeDocument/2006/relationships/image" Target="../media/image111.png"/><Relationship Id="rId14" Type="http://schemas.openxmlformats.org/officeDocument/2006/relationships/image" Target="../media/image29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0.xml"/><Relationship Id="rId3" Type="http://schemas.openxmlformats.org/officeDocument/2006/relationships/notesSlide" Target="../notesSlides/notesSlide56.xml"/><Relationship Id="rId7" Type="http://schemas.openxmlformats.org/officeDocument/2006/relationships/diagramQuickStyle" Target="../diagrams/quickStyl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diagramLayout" Target="../diagrams/layout50.xml"/><Relationship Id="rId5" Type="http://schemas.openxmlformats.org/officeDocument/2006/relationships/diagramData" Target="../diagrams/data50.xml"/><Relationship Id="rId10" Type="http://schemas.openxmlformats.org/officeDocument/2006/relationships/image" Target="../media/image130.png"/><Relationship Id="rId4" Type="http://schemas.microsoft.com/office/2018/10/relationships/comments" Target="../comments/modernComment_1C2_5549079D.xml"/><Relationship Id="rId9" Type="http://schemas.microsoft.com/office/2007/relationships/diagramDrawing" Target="../diagrams/drawing50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notesSlide" Target="../notesSlides/notesSlide57.xml"/><Relationship Id="rId7" Type="http://schemas.openxmlformats.org/officeDocument/2006/relationships/diagramColors" Target="../diagrams/colors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52.xml"/><Relationship Id="rId5" Type="http://schemas.openxmlformats.org/officeDocument/2006/relationships/diagramLayout" Target="../diagrams/layout52.xml"/><Relationship Id="rId4" Type="http://schemas.openxmlformats.org/officeDocument/2006/relationships/diagramData" Target="../diagrams/data52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notesSlide" Target="../notesSlides/notesSlide59.xml"/><Relationship Id="rId7" Type="http://schemas.openxmlformats.org/officeDocument/2006/relationships/diagramColors" Target="../diagrams/colors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diagramLayout" Target="../diagrams/layout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9.svg"/><Relationship Id="rId12" Type="http://schemas.openxmlformats.org/officeDocument/2006/relationships/diagramData" Target="../diagrams/data2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notesSlide" Target="../notesSlides/notesSlide60.xml"/><Relationship Id="rId7" Type="http://schemas.openxmlformats.org/officeDocument/2006/relationships/diagramColors" Target="../diagrams/colors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diagramQuickStyle" Target="../diagrams/quickStyle54.xml"/><Relationship Id="rId11" Type="http://schemas.openxmlformats.org/officeDocument/2006/relationships/image" Target="../media/image117.svg"/><Relationship Id="rId5" Type="http://schemas.openxmlformats.org/officeDocument/2006/relationships/diagramLayout" Target="../diagrams/layout54.xml"/><Relationship Id="rId10" Type="http://schemas.openxmlformats.org/officeDocument/2006/relationships/image" Target="../media/image116.png"/><Relationship Id="rId4" Type="http://schemas.openxmlformats.org/officeDocument/2006/relationships/diagramData" Target="../diagrams/data54.xml"/><Relationship Id="rId9" Type="http://schemas.openxmlformats.org/officeDocument/2006/relationships/image" Target="../media/image129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notesSlide" Target="../notesSlides/notesSlide61.xml"/><Relationship Id="rId7" Type="http://schemas.openxmlformats.org/officeDocument/2006/relationships/diagramColors" Target="../diagrams/colors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diagramQuickStyle" Target="../diagrams/quickStyle55.xml"/><Relationship Id="rId11" Type="http://schemas.openxmlformats.org/officeDocument/2006/relationships/image" Target="../media/image128.svg"/><Relationship Id="rId5" Type="http://schemas.openxmlformats.org/officeDocument/2006/relationships/diagramLayout" Target="../diagrams/layout55.xml"/><Relationship Id="rId10" Type="http://schemas.openxmlformats.org/officeDocument/2006/relationships/image" Target="../media/image127.png"/><Relationship Id="rId4" Type="http://schemas.openxmlformats.org/officeDocument/2006/relationships/diagramData" Target="../diagrams/data55.xml"/><Relationship Id="rId9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6.xml"/><Relationship Id="rId3" Type="http://schemas.openxmlformats.org/officeDocument/2006/relationships/notesSlide" Target="../notesSlides/notesSlide62.xml"/><Relationship Id="rId7" Type="http://schemas.openxmlformats.org/officeDocument/2006/relationships/diagramData" Target="../diagrams/data56.xml"/><Relationship Id="rId12" Type="http://schemas.openxmlformats.org/officeDocument/2006/relationships/image" Target="../media/image1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image" Target="../media/image132.png"/><Relationship Id="rId11" Type="http://schemas.microsoft.com/office/2007/relationships/diagramDrawing" Target="../diagrams/drawing56.xml"/><Relationship Id="rId5" Type="http://schemas.openxmlformats.org/officeDocument/2006/relationships/image" Target="../media/image131.png"/><Relationship Id="rId10" Type="http://schemas.openxmlformats.org/officeDocument/2006/relationships/diagramColors" Target="../diagrams/colors56.xml"/><Relationship Id="rId4" Type="http://schemas.microsoft.com/office/2018/10/relationships/comments" Target="../comments/modernComment_1C9_C295E633.xml"/><Relationship Id="rId9" Type="http://schemas.openxmlformats.org/officeDocument/2006/relationships/diagramQuickStyle" Target="../diagrams/quickStyle56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notesSlide" Target="../notesSlides/notesSlide63.xml"/><Relationship Id="rId7" Type="http://schemas.openxmlformats.org/officeDocument/2006/relationships/diagramColors" Target="../diagrams/colors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notesSlide" Target="../notesSlides/notesSlide65.xml"/><Relationship Id="rId7" Type="http://schemas.openxmlformats.org/officeDocument/2006/relationships/diagramColors" Target="../diagrams/colors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notesSlide" Target="../notesSlides/notesSlide66.xml"/><Relationship Id="rId7" Type="http://schemas.openxmlformats.org/officeDocument/2006/relationships/diagramColors" Target="../diagrams/colors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notesSlide" Target="../notesSlides/notesSlide67.xml"/><Relationship Id="rId7" Type="http://schemas.openxmlformats.org/officeDocument/2006/relationships/diagramColors" Target="../diagrams/colors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4" Type="http://schemas.openxmlformats.org/officeDocument/2006/relationships/diagramData" Target="../diagrams/data6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notesSlide" Target="../notesSlides/notesSlide69.xml"/><Relationship Id="rId7" Type="http://schemas.openxmlformats.org/officeDocument/2006/relationships/diagramColors" Target="../diagrams/colors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diagramQuickStyle" Target="../diagrams/quickStyle61.xml"/><Relationship Id="rId5" Type="http://schemas.openxmlformats.org/officeDocument/2006/relationships/diagramLayout" Target="../diagrams/layout61.xml"/><Relationship Id="rId4" Type="http://schemas.openxmlformats.org/officeDocument/2006/relationships/diagramData" Target="../diagrams/data6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microsoft.com/office/2007/relationships/diagramDrawing" Target="../diagrams/drawing3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26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25.svg"/><Relationship Id="rId9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2.xml"/><Relationship Id="rId3" Type="http://schemas.openxmlformats.org/officeDocument/2006/relationships/notesSlide" Target="../notesSlides/notesSlide70.xml"/><Relationship Id="rId7" Type="http://schemas.openxmlformats.org/officeDocument/2006/relationships/diagramColors" Target="../diagrams/colors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diagramQuickStyle" Target="../diagrams/quickStyle62.xml"/><Relationship Id="rId5" Type="http://schemas.openxmlformats.org/officeDocument/2006/relationships/diagramLayout" Target="../diagrams/layout62.xml"/><Relationship Id="rId4" Type="http://schemas.openxmlformats.org/officeDocument/2006/relationships/diagramData" Target="../diagrams/data62.xml"/><Relationship Id="rId9" Type="http://schemas.openxmlformats.org/officeDocument/2006/relationships/image" Target="../media/image134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notesSlide" Target="../notesSlides/notesSlide71.xml"/><Relationship Id="rId7" Type="http://schemas.openxmlformats.org/officeDocument/2006/relationships/diagramColors" Target="../diagrams/colors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Relationship Id="rId9" Type="http://schemas.openxmlformats.org/officeDocument/2006/relationships/image" Target="../media/image134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notesSlide" Target="../notesSlides/notesSlide72.xml"/><Relationship Id="rId7" Type="http://schemas.openxmlformats.org/officeDocument/2006/relationships/diagramColors" Target="../diagrams/colors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Relationship Id="rId9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notesSlide" Target="../notesSlides/notesSlide73.xml"/><Relationship Id="rId7" Type="http://schemas.openxmlformats.org/officeDocument/2006/relationships/diagramColors" Target="../diagrams/colors6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10" Type="http://schemas.openxmlformats.org/officeDocument/2006/relationships/image" Target="../media/image136.svg"/><Relationship Id="rId4" Type="http://schemas.openxmlformats.org/officeDocument/2006/relationships/diagramData" Target="../diagrams/data65.xml"/><Relationship Id="rId9" Type="http://schemas.openxmlformats.org/officeDocument/2006/relationships/image" Target="../media/image135.png"/></Relationships>
</file>

<file path=ppt/slides/_rels/slide7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6.xml"/><Relationship Id="rId3" Type="http://schemas.openxmlformats.org/officeDocument/2006/relationships/notesSlide" Target="../notesSlides/notesSlide74.xml"/><Relationship Id="rId7" Type="http://schemas.openxmlformats.org/officeDocument/2006/relationships/diagramColors" Target="../diagrams/colors6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diagramQuickStyle" Target="../diagrams/quickStyle66.xml"/><Relationship Id="rId5" Type="http://schemas.openxmlformats.org/officeDocument/2006/relationships/diagramLayout" Target="../diagrams/layout66.xml"/><Relationship Id="rId10" Type="http://schemas.openxmlformats.org/officeDocument/2006/relationships/image" Target="../media/image136.svg"/><Relationship Id="rId4" Type="http://schemas.openxmlformats.org/officeDocument/2006/relationships/diagramData" Target="../diagrams/data66.xml"/><Relationship Id="rId9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7.xml"/><Relationship Id="rId3" Type="http://schemas.openxmlformats.org/officeDocument/2006/relationships/notesSlide" Target="../notesSlides/notesSlide75.xml"/><Relationship Id="rId7" Type="http://schemas.openxmlformats.org/officeDocument/2006/relationships/diagramColors" Target="../diagrams/colors6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6" Type="http://schemas.openxmlformats.org/officeDocument/2006/relationships/diagramQuickStyle" Target="../diagrams/quickStyle67.xml"/><Relationship Id="rId5" Type="http://schemas.openxmlformats.org/officeDocument/2006/relationships/diagramLayout" Target="../diagrams/layout67.xml"/><Relationship Id="rId10" Type="http://schemas.openxmlformats.org/officeDocument/2006/relationships/image" Target="../media/image136.svg"/><Relationship Id="rId4" Type="http://schemas.openxmlformats.org/officeDocument/2006/relationships/diagramData" Target="../diagrams/data67.xml"/><Relationship Id="rId9" Type="http://schemas.openxmlformats.org/officeDocument/2006/relationships/image" Target="../media/image13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diagramLayout" Target="../diagrams/layout4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3.svg"/><Relationship Id="rId12" Type="http://schemas.openxmlformats.org/officeDocument/2006/relationships/diagramData" Target="../diagrams/data4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4.xml"/><Relationship Id="rId1" Type="http://schemas.openxmlformats.org/officeDocument/2006/relationships/tags" Target="../tags/tag5.xml"/><Relationship Id="rId6" Type="http://schemas.openxmlformats.org/officeDocument/2006/relationships/image" Target="../media/image32.png"/><Relationship Id="rId11" Type="http://schemas.openxmlformats.org/officeDocument/2006/relationships/image" Target="../media/image29.svg"/><Relationship Id="rId5" Type="http://schemas.openxmlformats.org/officeDocument/2006/relationships/image" Target="../media/image31.svg"/><Relationship Id="rId15" Type="http://schemas.openxmlformats.org/officeDocument/2006/relationships/diagramColors" Target="../diagrams/colors4.xml"/><Relationship Id="rId10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Relationship Id="rId1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microsoft.com/office/2007/relationships/diagramDrawing" Target="../diagrams/drawing5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5.xml"/><Relationship Id="rId1" Type="http://schemas.openxmlformats.org/officeDocument/2006/relationships/tags" Target="../tags/tag6.xml"/><Relationship Id="rId6" Type="http://schemas.openxmlformats.org/officeDocument/2006/relationships/image" Target="../media/image28.png"/><Relationship Id="rId11" Type="http://schemas.openxmlformats.org/officeDocument/2006/relationships/image" Target="../media/image37.svg"/><Relationship Id="rId5" Type="http://schemas.openxmlformats.org/officeDocument/2006/relationships/image" Target="../media/image27.svg"/><Relationship Id="rId15" Type="http://schemas.openxmlformats.org/officeDocument/2006/relationships/diagramLayout" Target="../diagrams/layout5.xml"/><Relationship Id="rId10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35.svg"/><Relationship Id="rId1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369CEE-1B05-CF87-8FF0-F891BAB0C3D2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A488D-129F-89E2-F2F7-BAEAD01C5706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19A1F6-AE0C-FCA3-D620-20666B869411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ED6B4-24C7-E936-CC1E-339B709299E6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 dirty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81E56F-5DC5-F8B4-763D-46AA57868516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E5C2-68E3-2154-3959-396CC620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800EBE-2223-63B3-4BDC-CA068BE3155A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dirty="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6D3AD2-AEF5-38A4-4B06-A691B807A056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rgbClr val="D4D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7BA781-8F39-B097-B088-7145239BD829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9328E-1936-62A5-ECA7-498D9F63946E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20371-D01C-73E0-30BF-1BA563C8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71AED-DB5D-08BF-B3F5-B90856FAD9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AAFEB2-2C2E-ABCD-95E0-79C4DF2381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2"/>
    </mc:Choice>
    <mc:Fallback xmlns="">
      <p:transition spd="slow" advTm="196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45FE0-2B8C-FBD4-3EC9-C38261B2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8D7AB9-AF34-3AAA-7A42-B6931999258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7F2777-43FD-4B41-5441-6A7B6267881D}"/>
              </a:ext>
            </a:extLst>
          </p:cNvPr>
          <p:cNvSpPr/>
          <p:nvPr/>
        </p:nvSpPr>
        <p:spPr>
          <a:xfrm>
            <a:off x="6665105" y="27280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8B552E-4AE0-73F4-7EF4-56B81305B02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visual: Técnicas y campos de estudio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D087-C855-E157-CFAF-8D7FC828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136F34-1BF9-DB98-D9AB-33E261F9C751}"/>
              </a:ext>
            </a:extLst>
          </p:cNvPr>
          <p:cNvSpPr/>
          <p:nvPr/>
        </p:nvSpPr>
        <p:spPr>
          <a:xfrm>
            <a:off x="365905" y="27280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1BF119-2D95-4374-6BB3-74E46BF46EB3}"/>
              </a:ext>
            </a:extLst>
          </p:cNvPr>
          <p:cNvSpPr/>
          <p:nvPr/>
        </p:nvSpPr>
        <p:spPr>
          <a:xfrm>
            <a:off x="518305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73CCEE-3063-E4CC-99E3-77586F1A230C}"/>
              </a:ext>
            </a:extLst>
          </p:cNvPr>
          <p:cNvSpPr/>
          <p:nvPr/>
        </p:nvSpPr>
        <p:spPr>
          <a:xfrm>
            <a:off x="518305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Imputación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8DADEA-2D1E-FD63-242C-C8FD54FF0160}"/>
              </a:ext>
            </a:extLst>
          </p:cNvPr>
          <p:cNvSpPr/>
          <p:nvPr/>
        </p:nvSpPr>
        <p:spPr>
          <a:xfrm>
            <a:off x="518305" y="3755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A7461B-2D01-E42F-BF17-5BEAB3195DCF}"/>
              </a:ext>
            </a:extLst>
          </p:cNvPr>
          <p:cNvSpPr/>
          <p:nvPr/>
        </p:nvSpPr>
        <p:spPr>
          <a:xfrm>
            <a:off x="3400887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B3E4EF-B9F0-C8B3-E2C8-C384CDA95BED}"/>
              </a:ext>
            </a:extLst>
          </p:cNvPr>
          <p:cNvSpPr/>
          <p:nvPr/>
        </p:nvSpPr>
        <p:spPr>
          <a:xfrm>
            <a:off x="3400887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BFA0D8-2DE9-B3AE-E01D-A52FCC778007}"/>
              </a:ext>
            </a:extLst>
          </p:cNvPr>
          <p:cNvSpPr/>
          <p:nvPr/>
        </p:nvSpPr>
        <p:spPr>
          <a:xfrm>
            <a:off x="3400887" y="37508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B75377-F321-C1C9-37A1-278A5C9D2B05}"/>
              </a:ext>
            </a:extLst>
          </p:cNvPr>
          <p:cNvSpPr/>
          <p:nvPr/>
        </p:nvSpPr>
        <p:spPr>
          <a:xfrm>
            <a:off x="6817505" y="28776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Estadística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7621F5-6CFE-029E-3C0D-B041915477C2}"/>
              </a:ext>
            </a:extLst>
          </p:cNvPr>
          <p:cNvSpPr/>
          <p:nvPr/>
        </p:nvSpPr>
        <p:spPr>
          <a:xfrm>
            <a:off x="6817505" y="35751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Análisis de señales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728551-7FEB-ECF5-3019-F4ACDB163A07}"/>
              </a:ext>
            </a:extLst>
          </p:cNvPr>
          <p:cNvSpPr/>
          <p:nvPr/>
        </p:nvSpPr>
        <p:spPr>
          <a:xfrm>
            <a:off x="9236660" y="28776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90BBED-5271-CB36-DC40-B11FEA590932}"/>
              </a:ext>
            </a:extLst>
          </p:cNvPr>
          <p:cNvSpPr/>
          <p:nvPr/>
        </p:nvSpPr>
        <p:spPr>
          <a:xfrm>
            <a:off x="9236660" y="35751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E89A9D9F-7AD4-6C44-C65A-6467A0775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840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06"/>
    </mc:Choice>
    <mc:Fallback xmlns="">
      <p:transition spd="slow" advTm="3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6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5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19E06-E2AF-274E-2FF5-AC342E34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8F85F7-9843-AA1E-2BF3-B7399C4B256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7A531F1-3F28-45D6-83CC-EB0DC78B721F}"/>
              </a:ext>
            </a:extLst>
          </p:cNvPr>
          <p:cNvSpPr/>
          <p:nvPr/>
        </p:nvSpPr>
        <p:spPr>
          <a:xfrm>
            <a:off x="8549899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Buscamos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854886-B74B-9BB1-8632-B38E19A99EB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Objetivo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D98C9-9627-B133-8950-C2AA7D0C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6AA0710-92BE-C858-AF3E-3465AEDEA408}"/>
              </a:ext>
            </a:extLst>
          </p:cNvPr>
          <p:cNvSpPr/>
          <p:nvPr/>
        </p:nvSpPr>
        <p:spPr>
          <a:xfrm>
            <a:off x="620892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Tenemos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9A18D-817C-F3AC-E3A3-13EF73A9D333}"/>
              </a:ext>
            </a:extLst>
          </p:cNvPr>
          <p:cNvGrpSpPr/>
          <p:nvPr/>
        </p:nvGrpSpPr>
        <p:grpSpPr>
          <a:xfrm>
            <a:off x="1308710" y="2554698"/>
            <a:ext cx="1967439" cy="1011436"/>
            <a:chOff x="2075167" y="2534072"/>
            <a:chExt cx="1967439" cy="10114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2F8F09-90E7-F38E-CEF0-4A5EC3681B9B}"/>
                </a:ext>
              </a:extLst>
            </p:cNvPr>
            <p:cNvSpPr/>
            <p:nvPr/>
          </p:nvSpPr>
          <p:spPr>
            <a:xfrm>
              <a:off x="2075167" y="2534072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36431D-5936-67BC-2019-C0D67587D2DE}"/>
                </a:ext>
              </a:extLst>
            </p:cNvPr>
            <p:cNvSpPr/>
            <p:nvPr/>
          </p:nvSpPr>
          <p:spPr>
            <a:xfrm rot="10800000">
              <a:off x="2382382" y="2569928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A70B69-C67D-A396-D3BB-97EE6DC25A5E}"/>
                </a:ext>
              </a:extLst>
            </p:cNvPr>
            <p:cNvSpPr txBox="1"/>
            <p:nvPr/>
          </p:nvSpPr>
          <p:spPr>
            <a:xfrm>
              <a:off x="3058886" y="3149452"/>
              <a:ext cx="561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noProof="0"/>
                <a:t>DL</a:t>
              </a:r>
              <a:endParaRPr lang="es-ES" b="1" noProof="0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158BAAB-5CC2-4F6B-7AA3-FA441473DF8D}"/>
              </a:ext>
            </a:extLst>
          </p:cNvPr>
          <p:cNvSpPr txBox="1">
            <a:spLocks/>
          </p:cNvSpPr>
          <p:nvPr/>
        </p:nvSpPr>
        <p:spPr>
          <a:xfrm>
            <a:off x="-140528" y="4100113"/>
            <a:ext cx="4865914" cy="21725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dirty="0"/>
              <a:t>Problemas de escalabilidad</a:t>
            </a:r>
          </a:p>
          <a:p>
            <a:pPr marL="0" indent="0" algn="ctr">
              <a:buNone/>
            </a:pPr>
            <a:r>
              <a:rPr lang="es-ES" sz="1800" dirty="0"/>
              <a:t>Difícil de interpretar</a:t>
            </a:r>
          </a:p>
          <a:p>
            <a:pPr marL="0" indent="0" algn="ctr">
              <a:buNone/>
            </a:pPr>
            <a:r>
              <a:rPr lang="es-ES" sz="1800" dirty="0"/>
              <a:t>Costoso en memoria y tiempo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D9CFF4-0861-2E03-686A-90831112233A}"/>
              </a:ext>
            </a:extLst>
          </p:cNvPr>
          <p:cNvGrpSpPr/>
          <p:nvPr/>
        </p:nvGrpSpPr>
        <p:grpSpPr>
          <a:xfrm>
            <a:off x="4453697" y="1581350"/>
            <a:ext cx="3596301" cy="5946229"/>
            <a:chOff x="4453697" y="1581350"/>
            <a:chExt cx="3596301" cy="594622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C77C746-B97B-FFB5-38D4-3522A5C02ED9}"/>
                </a:ext>
              </a:extLst>
            </p:cNvPr>
            <p:cNvSpPr/>
            <p:nvPr/>
          </p:nvSpPr>
          <p:spPr>
            <a:xfrm>
              <a:off x="4569798" y="1581350"/>
              <a:ext cx="3425992" cy="5946229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s-ES" sz="2200">
                  <a:solidFill>
                    <a:schemeClr val="tx1"/>
                  </a:solidFill>
                  <a:latin typeface="+mj-lt"/>
                </a:rPr>
                <a:t>Existen herramientas</a:t>
              </a: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C0440E-CF96-3EF3-A671-4B959A532EEE}"/>
                </a:ext>
              </a:extLst>
            </p:cNvPr>
            <p:cNvGrpSpPr/>
            <p:nvPr/>
          </p:nvGrpSpPr>
          <p:grpSpPr>
            <a:xfrm>
              <a:off x="5443892" y="3969994"/>
              <a:ext cx="1561703" cy="939723"/>
              <a:chOff x="3393450" y="3860739"/>
              <a:chExt cx="1561703" cy="93972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28ABDF-8C04-F975-4D37-44037C27ECD5}"/>
                  </a:ext>
                </a:extLst>
              </p:cNvPr>
              <p:cNvSpPr/>
              <p:nvPr/>
            </p:nvSpPr>
            <p:spPr>
              <a:xfrm>
                <a:off x="3393450" y="3860739"/>
                <a:ext cx="1561703" cy="939723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798F1F-A66A-335F-23E1-48019A6BF376}"/>
                  </a:ext>
                </a:extLst>
              </p:cNvPr>
              <p:cNvSpPr txBox="1"/>
              <p:nvPr/>
            </p:nvSpPr>
            <p:spPr>
              <a:xfrm>
                <a:off x="3719511" y="4035074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DM</a:t>
                </a:r>
                <a:endParaRPr lang="es-ES" b="1" noProof="0"/>
              </a:p>
            </p:txBody>
          </p:sp>
        </p:grp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EE6817E-E729-FBF2-DD83-739F9DE2282C}"/>
                </a:ext>
              </a:extLst>
            </p:cNvPr>
            <p:cNvSpPr txBox="1">
              <a:spLocks/>
            </p:cNvSpPr>
            <p:nvPr/>
          </p:nvSpPr>
          <p:spPr>
            <a:xfrm>
              <a:off x="4453697" y="5099852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Escalable</a:t>
              </a:r>
            </a:p>
            <a:p>
              <a:pPr marL="0" indent="0" algn="ctr">
                <a:buNone/>
              </a:pPr>
              <a:r>
                <a:rPr lang="es-ES" sz="1800"/>
                <a:t>Fácil de interpretar</a:t>
              </a:r>
            </a:p>
            <a:p>
              <a:pPr marL="0" indent="0" algn="ctr">
                <a:buNone/>
              </a:pPr>
              <a:r>
                <a:rPr lang="es-ES" sz="1800"/>
                <a:t>Rápido</a:t>
              </a:r>
            </a:p>
            <a:p>
              <a:pPr marL="0" indent="0" algn="ctr">
                <a:buNone/>
              </a:pPr>
              <a:r>
                <a:rPr lang="es-ES" sz="1800"/>
                <a:t>Incompleto, solo </a:t>
              </a:r>
              <a:r>
                <a:rPr lang="es-ES" sz="1800" err="1"/>
                <a:t>univariable</a:t>
              </a:r>
              <a:endParaRPr lang="es-ES" sz="18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6C69D5-2A3E-7E98-4993-3112358D62AA}"/>
                </a:ext>
              </a:extLst>
            </p:cNvPr>
            <p:cNvGrpSpPr/>
            <p:nvPr/>
          </p:nvGrpSpPr>
          <p:grpSpPr>
            <a:xfrm>
              <a:off x="5461849" y="1772706"/>
              <a:ext cx="1561703" cy="948856"/>
              <a:chOff x="2382382" y="2569928"/>
              <a:chExt cx="1561703" cy="948856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D640C0-2A91-892E-0768-7BEA3175F0EB}"/>
                  </a:ext>
                </a:extLst>
              </p:cNvPr>
              <p:cNvSpPr/>
              <p:nvPr/>
            </p:nvSpPr>
            <p:spPr>
              <a:xfrm rot="10800000">
                <a:off x="2382382" y="2569928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5EAB9E-171E-C8F2-45CB-52C6F13CCBA3}"/>
                  </a:ext>
                </a:extLst>
              </p:cNvPr>
              <p:cNvSpPr txBox="1"/>
              <p:nvPr/>
            </p:nvSpPr>
            <p:spPr>
              <a:xfrm>
                <a:off x="3058886" y="3149452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4C964435-D36E-1727-DCED-5F05A0A1812A}"/>
                </a:ext>
              </a:extLst>
            </p:cNvPr>
            <p:cNvSpPr txBox="1">
              <a:spLocks/>
            </p:cNvSpPr>
            <p:nvPr/>
          </p:nvSpPr>
          <p:spPr>
            <a:xfrm>
              <a:off x="4507906" y="2917045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Rápido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C10E64-CE51-7E71-5380-04551905047C}"/>
              </a:ext>
            </a:extLst>
          </p:cNvPr>
          <p:cNvGrpSpPr/>
          <p:nvPr/>
        </p:nvGrpSpPr>
        <p:grpSpPr>
          <a:xfrm>
            <a:off x="8703381" y="2459067"/>
            <a:ext cx="3542092" cy="2702551"/>
            <a:chOff x="8703381" y="2459067"/>
            <a:chExt cx="3542092" cy="27025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3DD7D4-4766-42A6-BA2C-08874980B8FC}"/>
                </a:ext>
              </a:extLst>
            </p:cNvPr>
            <p:cNvGrpSpPr/>
            <p:nvPr/>
          </p:nvGrpSpPr>
          <p:grpSpPr>
            <a:xfrm>
              <a:off x="9386361" y="2459067"/>
              <a:ext cx="1967439" cy="1011436"/>
              <a:chOff x="3297767" y="3824883"/>
              <a:chExt cx="1967439" cy="1011436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9F7C84F-0AE2-4DFF-F7FF-175A56D085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58C626E-3955-BA9F-EFFF-18AE1740B409}"/>
                  </a:ext>
                </a:extLst>
              </p:cNvPr>
              <p:cNvSpPr/>
              <p:nvPr/>
            </p:nvSpPr>
            <p:spPr>
              <a:xfrm rot="10800000">
                <a:off x="3604982" y="3860739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4A39AD-EFFD-3B47-DB1F-D6223833A948}"/>
                  </a:ext>
                </a:extLst>
              </p:cNvPr>
              <p:cNvGrpSpPr/>
              <p:nvPr/>
            </p:nvGrpSpPr>
            <p:grpSpPr>
              <a:xfrm>
                <a:off x="3393450" y="3860739"/>
                <a:ext cx="1561703" cy="939723"/>
                <a:chOff x="3393450" y="3860739"/>
                <a:chExt cx="1561703" cy="939723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88A81F4-8AD3-F707-75D7-FDFA6E0611D1}"/>
                    </a:ext>
                  </a:extLst>
                </p:cNvPr>
                <p:cNvSpPr/>
                <p:nvPr/>
              </p:nvSpPr>
              <p:spPr>
                <a:xfrm>
                  <a:off x="3393450" y="3860739"/>
                  <a:ext cx="1561703" cy="939723"/>
                </a:xfrm>
                <a:custGeom>
                  <a:avLst/>
                  <a:gdLst>
                    <a:gd name="connsiteX0" fmla="*/ 444425 w 1561703"/>
                    <a:gd name="connsiteY0" fmla="*/ 0 h 939723"/>
                    <a:gd name="connsiteX1" fmla="*/ 1561703 w 1561703"/>
                    <a:gd name="connsiteY1" fmla="*/ 0 h 939723"/>
                    <a:gd name="connsiteX2" fmla="*/ 977374 w 1561703"/>
                    <a:gd name="connsiteY2" fmla="*/ 404933 h 939723"/>
                    <a:gd name="connsiteX3" fmla="*/ 1095011 w 1561703"/>
                    <a:gd name="connsiteY3" fmla="*/ 404933 h 939723"/>
                    <a:gd name="connsiteX4" fmla="*/ 1095011 w 1561703"/>
                    <a:gd name="connsiteY4" fmla="*/ 575146 h 939723"/>
                    <a:gd name="connsiteX5" fmla="*/ 1060968 w 1561703"/>
                    <a:gd name="connsiteY5" fmla="*/ 609189 h 939723"/>
                    <a:gd name="connsiteX6" fmla="*/ 682626 w 1561703"/>
                    <a:gd name="connsiteY6" fmla="*/ 609189 h 939723"/>
                    <a:gd name="connsiteX7" fmla="*/ 205655 w 1561703"/>
                    <a:gd name="connsiteY7" fmla="*/ 939723 h 939723"/>
                    <a:gd name="connsiteX8" fmla="*/ 190670 w 1561703"/>
                    <a:gd name="connsiteY8" fmla="*/ 939723 h 939723"/>
                    <a:gd name="connsiteX9" fmla="*/ 0 w 1561703"/>
                    <a:gd name="connsiteY9" fmla="*/ 749053 h 939723"/>
                    <a:gd name="connsiteX10" fmla="*/ 0 w 1561703"/>
                    <a:gd name="connsiteY10" fmla="*/ 307981 h 93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61703" h="939723">
                      <a:moveTo>
                        <a:pt x="444425" y="0"/>
                      </a:moveTo>
                      <a:lnTo>
                        <a:pt x="1561703" y="0"/>
                      </a:lnTo>
                      <a:lnTo>
                        <a:pt x="977374" y="404933"/>
                      </a:lnTo>
                      <a:lnTo>
                        <a:pt x="1095011" y="404933"/>
                      </a:lnTo>
                      <a:lnTo>
                        <a:pt x="1095011" y="575146"/>
                      </a:lnTo>
                      <a:lnTo>
                        <a:pt x="1060968" y="609189"/>
                      </a:lnTo>
                      <a:lnTo>
                        <a:pt x="682626" y="609189"/>
                      </a:lnTo>
                      <a:lnTo>
                        <a:pt x="205655" y="939723"/>
                      </a:lnTo>
                      <a:lnTo>
                        <a:pt x="190670" y="939723"/>
                      </a:lnTo>
                      <a:lnTo>
                        <a:pt x="0" y="749053"/>
                      </a:lnTo>
                      <a:lnTo>
                        <a:pt x="0" y="307981"/>
                      </a:lnTo>
                      <a:close/>
                    </a:path>
                  </a:pathLst>
                </a:custGeom>
                <a:solidFill>
                  <a:srgbClr val="FFD1A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s-ES" noProof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B3947E-D3A3-97BB-140B-C2543853AD9B}"/>
                    </a:ext>
                  </a:extLst>
                </p:cNvPr>
                <p:cNvSpPr txBox="1"/>
                <p:nvPr/>
              </p:nvSpPr>
              <p:spPr>
                <a:xfrm>
                  <a:off x="3719511" y="4035074"/>
                  <a:ext cx="561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800" b="1" noProof="0"/>
                    <a:t>DM</a:t>
                  </a:r>
                  <a:endParaRPr lang="es-ES" b="1" noProof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FA6E8F-ABEB-113D-C844-30AE157DE850}"/>
                  </a:ext>
                </a:extLst>
              </p:cNvPr>
              <p:cNvSpPr txBox="1"/>
              <p:nvPr/>
            </p:nvSpPr>
            <p:spPr>
              <a:xfrm>
                <a:off x="4281486" y="4440263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A99A4F9A-F66D-DBCD-DE25-ED1C9459FCB6}"/>
                </a:ext>
              </a:extLst>
            </p:cNvPr>
            <p:cNvSpPr txBox="1">
              <a:spLocks/>
            </p:cNvSpPr>
            <p:nvPr/>
          </p:nvSpPr>
          <p:spPr>
            <a:xfrm>
              <a:off x="8703381" y="3943220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/>
                <a:t>Escalable</a:t>
              </a:r>
            </a:p>
            <a:p>
              <a:pPr marL="0" indent="0" algn="ctr">
                <a:buNone/>
              </a:pPr>
              <a:r>
                <a:rPr lang="es-ES" sz="2000"/>
                <a:t>Fácil de interpretar</a:t>
              </a:r>
            </a:p>
            <a:p>
              <a:pPr marL="0" indent="0" algn="ctr">
                <a:buNone/>
              </a:pPr>
              <a:r>
                <a:rPr lang="es-ES" sz="2000"/>
                <a:t>Rápido</a:t>
              </a:r>
            </a:p>
            <a:p>
              <a:pPr marL="0" indent="0" algn="ctr">
                <a:buNone/>
              </a:pPr>
              <a:r>
                <a:rPr lang="es-ES" sz="2000"/>
                <a:t>Completo</a:t>
              </a:r>
            </a:p>
          </p:txBody>
        </p:sp>
      </p:grp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917E2287-9DC7-4C56-45FF-BD3310F63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263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2"/>
    </mc:Choice>
    <mc:Fallback xmlns="">
      <p:transition spd="slow" advTm="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C387-1412-5556-1AB3-B5DE7E14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DD7155-91C8-513A-31C4-925F29C10C8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1EB1-6934-1392-3AAC-E086459F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1BBEA3-6F25-2951-6925-3328F73E917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Hipótesis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B9B9ABC-0257-2FEF-733E-7BE060C3513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6CCF29D-4046-C514-F6BF-9E80C957738E}"/>
              </a:ext>
            </a:extLst>
          </p:cNvPr>
          <p:cNvSpPr/>
          <p:nvPr/>
        </p:nvSpPr>
        <p:spPr>
          <a:xfrm>
            <a:off x="3136944" y="2721004"/>
            <a:ext cx="6275511" cy="13349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200" noProof="0"/>
              <a:t>Mejorar</a:t>
            </a:r>
            <a:r>
              <a:rPr lang="es-ES" sz="2200" b="1" noProof="0"/>
              <a:t> análisis visual interactivo</a:t>
            </a:r>
            <a:r>
              <a:rPr lang="es-ES" sz="2200" noProof="0"/>
              <a:t> de series temporales con </a:t>
            </a:r>
            <a:r>
              <a:rPr lang="es-ES" sz="2200" b="1" noProof="0"/>
              <a:t>DL y DM</a:t>
            </a:r>
            <a:r>
              <a:rPr lang="es-ES" sz="2200" b="1"/>
              <a:t> </a:t>
            </a:r>
            <a:r>
              <a:rPr lang="es-ES" sz="2200"/>
              <a:t>para ganar </a:t>
            </a:r>
            <a:r>
              <a:rPr lang="es-ES" sz="2200" b="1" noProof="0"/>
              <a:t>interpretabilidad, interactividad</a:t>
            </a:r>
            <a:endParaRPr lang="es-ES" sz="2200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F71F7-BDA9-6EAF-B6AA-1E6562AE5D29}"/>
              </a:ext>
            </a:extLst>
          </p:cNvPr>
          <p:cNvSpPr txBox="1"/>
          <p:nvPr/>
        </p:nvSpPr>
        <p:spPr>
          <a:xfrm>
            <a:off x="4999319" y="222785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6B2670DD-F721-A65D-1FBB-E8A1C708D2A8}"/>
              </a:ext>
            </a:extLst>
          </p:cNvPr>
          <p:cNvSpPr/>
          <p:nvPr/>
        </p:nvSpPr>
        <p:spPr>
          <a:xfrm>
            <a:off x="750577" y="4577325"/>
            <a:ext cx="4974945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/>
              <a:t>DM</a:t>
            </a:r>
            <a:r>
              <a:rPr lang="es-ES" dirty="0"/>
              <a:t> ayuda a mejorar la </a:t>
            </a:r>
            <a:r>
              <a:rPr lang="es-ES" b="1" dirty="0"/>
              <a:t>interpretabilidad</a:t>
            </a:r>
            <a:r>
              <a:rPr lang="es-ES" dirty="0"/>
              <a:t> y </a:t>
            </a:r>
            <a:r>
              <a:rPr lang="es-ES" b="1" dirty="0"/>
              <a:t>eficiencia</a:t>
            </a:r>
            <a:r>
              <a:rPr lang="es-ES" dirty="0"/>
              <a:t> de las DVA</a:t>
            </a:r>
            <a:endParaRPr lang="es-ES" b="1" noProof="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52D6C957-8D3B-3C24-1CD4-9E94D9AAB30D}"/>
              </a:ext>
            </a:extLst>
          </p:cNvPr>
          <p:cNvSpPr/>
          <p:nvPr/>
        </p:nvSpPr>
        <p:spPr>
          <a:xfrm>
            <a:off x="6391291" y="4575533"/>
            <a:ext cx="5317892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Los </a:t>
            </a:r>
            <a:r>
              <a:rPr lang="es-ES" b="1" dirty="0"/>
              <a:t>modelos fundacionales </a:t>
            </a:r>
            <a:r>
              <a:rPr lang="es-ES" dirty="0"/>
              <a:t>ayudan a mejorar la </a:t>
            </a:r>
            <a:r>
              <a:rPr lang="es-ES" b="1" dirty="0"/>
              <a:t>eficiencia</a:t>
            </a:r>
            <a:r>
              <a:rPr lang="es-ES" dirty="0"/>
              <a:t> e </a:t>
            </a:r>
            <a:r>
              <a:rPr lang="es-ES" b="1" dirty="0"/>
              <a:t>interpretabilidad</a:t>
            </a:r>
            <a:r>
              <a:rPr lang="es-ES" dirty="0"/>
              <a:t> de los DVA?</a:t>
            </a:r>
            <a:endParaRPr lang="es-E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F0DCE-B95F-A189-819F-A960770757E4}"/>
              </a:ext>
            </a:extLst>
          </p:cNvPr>
          <p:cNvSpPr txBox="1"/>
          <p:nvPr/>
        </p:nvSpPr>
        <p:spPr>
          <a:xfrm>
            <a:off x="750577" y="4055959"/>
            <a:ext cx="1810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0C2B3-F6A0-9E7E-0374-DB7FD4F3E9ED}"/>
              </a:ext>
            </a:extLst>
          </p:cNvPr>
          <p:cNvSpPr txBox="1"/>
          <p:nvPr/>
        </p:nvSpPr>
        <p:spPr>
          <a:xfrm>
            <a:off x="9902575" y="4067939"/>
            <a:ext cx="19047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C125D-8290-3CCB-F137-169070E5CCDD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 flipH="1">
            <a:off x="3238050" y="4055960"/>
            <a:ext cx="3036650" cy="5213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F0A9-1A05-2505-9A94-6276887F437F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6274700" y="4055960"/>
            <a:ext cx="2775537" cy="5195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3D0B63-5011-579C-2088-61235A881FDE}"/>
              </a:ext>
            </a:extLst>
          </p:cNvPr>
          <p:cNvGrpSpPr/>
          <p:nvPr/>
        </p:nvGrpSpPr>
        <p:grpSpPr>
          <a:xfrm>
            <a:off x="5773049" y="1540922"/>
            <a:ext cx="1003300" cy="477055"/>
            <a:chOff x="3297767" y="3824883"/>
            <a:chExt cx="1967439" cy="101143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FDE2E4-95D8-84DC-DFD9-E5F16188303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65D4825-585E-C273-B097-22762142B9C2}"/>
                </a:ext>
              </a:extLst>
            </p:cNvPr>
            <p:cNvSpPr/>
            <p:nvPr/>
          </p:nvSpPr>
          <p:spPr>
            <a:xfrm rot="10800000">
              <a:off x="3604982" y="3860739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EAC7C18-A59A-D470-60A1-05A4CE3D905C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3A1B852-EBFA-2DDE-BF5F-5EEF467421BB}"/>
              </a:ext>
            </a:extLst>
          </p:cNvPr>
          <p:cNvSpPr/>
          <p:nvPr/>
        </p:nvSpPr>
        <p:spPr>
          <a:xfrm>
            <a:off x="2839852" y="5433145"/>
            <a:ext cx="796394" cy="443231"/>
          </a:xfrm>
          <a:custGeom>
            <a:avLst/>
            <a:gdLst>
              <a:gd name="connsiteX0" fmla="*/ 444425 w 1561703"/>
              <a:gd name="connsiteY0" fmla="*/ 0 h 939723"/>
              <a:gd name="connsiteX1" fmla="*/ 1561703 w 1561703"/>
              <a:gd name="connsiteY1" fmla="*/ 0 h 939723"/>
              <a:gd name="connsiteX2" fmla="*/ 977374 w 1561703"/>
              <a:gd name="connsiteY2" fmla="*/ 404933 h 939723"/>
              <a:gd name="connsiteX3" fmla="*/ 1095011 w 1561703"/>
              <a:gd name="connsiteY3" fmla="*/ 404933 h 939723"/>
              <a:gd name="connsiteX4" fmla="*/ 1095011 w 1561703"/>
              <a:gd name="connsiteY4" fmla="*/ 575146 h 939723"/>
              <a:gd name="connsiteX5" fmla="*/ 1060968 w 1561703"/>
              <a:gd name="connsiteY5" fmla="*/ 609189 h 939723"/>
              <a:gd name="connsiteX6" fmla="*/ 682626 w 1561703"/>
              <a:gd name="connsiteY6" fmla="*/ 609189 h 939723"/>
              <a:gd name="connsiteX7" fmla="*/ 205655 w 1561703"/>
              <a:gd name="connsiteY7" fmla="*/ 939723 h 939723"/>
              <a:gd name="connsiteX8" fmla="*/ 190670 w 1561703"/>
              <a:gd name="connsiteY8" fmla="*/ 939723 h 939723"/>
              <a:gd name="connsiteX9" fmla="*/ 0 w 1561703"/>
              <a:gd name="connsiteY9" fmla="*/ 749053 h 939723"/>
              <a:gd name="connsiteX10" fmla="*/ 0 w 1561703"/>
              <a:gd name="connsiteY10" fmla="*/ 30798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703" h="939723">
                <a:moveTo>
                  <a:pt x="444425" y="0"/>
                </a:moveTo>
                <a:lnTo>
                  <a:pt x="1561703" y="0"/>
                </a:lnTo>
                <a:lnTo>
                  <a:pt x="977374" y="404933"/>
                </a:lnTo>
                <a:lnTo>
                  <a:pt x="1095011" y="404933"/>
                </a:lnTo>
                <a:lnTo>
                  <a:pt x="1095011" y="575146"/>
                </a:lnTo>
                <a:lnTo>
                  <a:pt x="1060968" y="609189"/>
                </a:lnTo>
                <a:lnTo>
                  <a:pt x="682626" y="609189"/>
                </a:lnTo>
                <a:lnTo>
                  <a:pt x="205655" y="939723"/>
                </a:ln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close/>
              </a:path>
            </a:pathLst>
          </a:custGeom>
          <a:solidFill>
            <a:srgbClr val="FFD1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2709331-999B-224B-6904-A4D0F86E43A7}"/>
              </a:ext>
            </a:extLst>
          </p:cNvPr>
          <p:cNvSpPr/>
          <p:nvPr/>
        </p:nvSpPr>
        <p:spPr>
          <a:xfrm rot="10800000">
            <a:off x="8921660" y="543135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077387A3-D5CC-9A1D-08CF-7BB6B9D21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424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94"/>
    </mc:Choice>
    <mc:Fallback xmlns="">
      <p:transition spd="slow" advTm="3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2" grpId="0" animBg="1"/>
      <p:bldP spid="23" grpId="0"/>
      <p:bldP spid="24" grpId="0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3F83-6DC8-DD2A-2A9E-88F2FD56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FF8B52-3E33-F417-0BF9-0EB0E4F97A03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2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3C313C-8FC8-24CD-2323-62567171BFE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Herramientas y metodología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9C15-47E3-A573-40BC-10DFDD0D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663262-CFF8-B568-2BDF-4D3BC1C2003A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5"/>
    </mc:Choice>
    <mc:Fallback xmlns="">
      <p:transition spd="slow" advTm="602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BC2D0-AEB6-924F-69FC-73E85B2B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6E5C4A-779D-404A-4B22-8755257A6D0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8571-AB15-D01C-3BA2-82D90CFB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39B8AA-12BA-F11B-A712-109B5724953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y herramientas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D16F1C-897B-D94A-81C5-305FE4A7BB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14</a:t>
            </a:fld>
            <a:endParaRPr lang="es-ES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ABFB2979-E348-E1EC-D399-7F89E90CB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19649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4B78EC-0CEC-AB77-6083-7F880507A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90" y="1267449"/>
            <a:ext cx="5769626" cy="5602780"/>
          </a:xfrm>
          <a:prstGeom prst="rect">
            <a:avLst/>
          </a:prstGeom>
        </p:spPr>
      </p:pic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89DA2941-02DD-EAEA-53DE-C0622721DEE0}"/>
              </a:ext>
            </a:extLst>
          </p:cNvPr>
          <p:cNvSpPr txBox="1">
            <a:spLocks/>
          </p:cNvSpPr>
          <p:nvPr/>
        </p:nvSpPr>
        <p:spPr>
          <a:xfrm>
            <a:off x="7063145" y="2305838"/>
            <a:ext cx="5236029" cy="439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Herramientas:</a:t>
            </a:r>
          </a:p>
          <a:p>
            <a:pPr lvl="1"/>
            <a:r>
              <a:rPr lang="es-ES"/>
              <a:t>De análisis con DL</a:t>
            </a:r>
          </a:p>
          <a:p>
            <a:pPr lvl="1"/>
            <a:r>
              <a:rPr lang="es-ES"/>
              <a:t>De análisis con DM</a:t>
            </a:r>
          </a:p>
          <a:p>
            <a:pPr lvl="1"/>
            <a:r>
              <a:rPr lang="es-ES"/>
              <a:t>Nuestro entorno de pruebas</a:t>
            </a:r>
          </a:p>
          <a:p>
            <a:r>
              <a:rPr lang="es-ES"/>
              <a:t>Metodología</a:t>
            </a:r>
          </a:p>
          <a:p>
            <a:pPr lvl="1"/>
            <a:r>
              <a:rPr lang="es-ES"/>
              <a:t>Análisis de escalabilidad</a:t>
            </a:r>
          </a:p>
          <a:p>
            <a:pPr lvl="1"/>
            <a:r>
              <a:rPr lang="es-ES"/>
              <a:t>Selección de herramientas</a:t>
            </a:r>
          </a:p>
          <a:p>
            <a:pPr lvl="1"/>
            <a:r>
              <a:rPr lang="es-ES"/>
              <a:t>Evaluación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8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1"/>
    </mc:Choice>
    <mc:Fallback xmlns="">
      <p:transition spd="slow" advTm="3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D69C-CFFF-1FDC-5A45-8F49C751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D2417C-0D94-6A35-C73D-70961C083B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D432-9D0E-D0D9-3D1B-4AB1514F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0849BA-ADBD-F20E-AECC-D9E70CB843F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6209D7-7E52-56F1-17F1-628FDE69D0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FA9CC-B0CC-12D1-928F-B814B0AB5142}"/>
              </a:ext>
            </a:extLst>
          </p:cNvPr>
          <p:cNvSpPr/>
          <p:nvPr/>
        </p:nvSpPr>
        <p:spPr>
          <a:xfrm>
            <a:off x="4978072" y="25400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/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blipFill>
                <a:blip r:embed="rId4"/>
                <a:stretch>
                  <a:fillRect l="-2459" t="-2649" r="-5328" b="-112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0889F0-960E-6292-1D0E-F886FDEC6FFF}"/>
              </a:ext>
            </a:extLst>
          </p:cNvPr>
          <p:cNvSpPr txBox="1"/>
          <p:nvPr/>
        </p:nvSpPr>
        <p:spPr>
          <a:xfrm>
            <a:off x="4892221" y="553267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Modelo DL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5CF4B-659C-5FD7-E88E-9AD84B39795F}"/>
              </a:ext>
            </a:extLst>
          </p:cNvPr>
          <p:cNvSpPr txBox="1"/>
          <p:nvPr/>
        </p:nvSpPr>
        <p:spPr>
          <a:xfrm>
            <a:off x="7418032" y="37166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BDFB973-F71F-06CF-B407-28CDBECA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2411" y="3880208"/>
            <a:ext cx="1377674" cy="611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60048-720F-730C-FFB8-2B172A7DF42E}"/>
              </a:ext>
            </a:extLst>
          </p:cNvPr>
          <p:cNvSpPr txBox="1"/>
          <p:nvPr/>
        </p:nvSpPr>
        <p:spPr>
          <a:xfrm>
            <a:off x="1239467" y="53703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7721D-D138-BF1A-B9AC-66975DFEBEBD}"/>
              </a:ext>
            </a:extLst>
          </p:cNvPr>
          <p:cNvSpPr txBox="1"/>
          <p:nvPr/>
        </p:nvSpPr>
        <p:spPr>
          <a:xfrm>
            <a:off x="3369469" y="54007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8CCCB-28AA-726E-A2B8-C21ACDF4A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499" y="3243393"/>
            <a:ext cx="795646" cy="7956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2A6EB3-F7E7-E56E-7CD2-D1CC0A0E89D1}"/>
              </a:ext>
            </a:extLst>
          </p:cNvPr>
          <p:cNvSpPr/>
          <p:nvPr/>
        </p:nvSpPr>
        <p:spPr>
          <a:xfrm>
            <a:off x="2805792" y="40719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BB8A5-9962-DBBB-AF6E-59C9FE62CCD4}"/>
              </a:ext>
            </a:extLst>
          </p:cNvPr>
          <p:cNvSpPr txBox="1"/>
          <p:nvPr/>
        </p:nvSpPr>
        <p:spPr>
          <a:xfrm>
            <a:off x="8762262" y="55354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CE2D0001-0DFD-4006-BDA5-F26730866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80670" y="36294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eepvats_intro.png">
            <a:extLst>
              <a:ext uri="{FF2B5EF4-FFF2-40B4-BE49-F238E27FC236}">
                <a16:creationId xmlns:a16="http://schemas.microsoft.com/office/drawing/2014/main" id="{7C68D5E1-D30B-3118-089B-C5833842C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21512" y="36612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8BF8D-E998-FDB8-A1C5-101F85CE3F0E}"/>
              </a:ext>
            </a:extLst>
          </p:cNvPr>
          <p:cNvSpPr/>
          <p:nvPr/>
        </p:nvSpPr>
        <p:spPr>
          <a:xfrm>
            <a:off x="5297409" y="40773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0FF7E56-CC27-EAF7-DB71-8F618D37124D}"/>
              </a:ext>
            </a:extLst>
          </p:cNvPr>
          <p:cNvSpPr/>
          <p:nvPr/>
        </p:nvSpPr>
        <p:spPr>
          <a:xfrm>
            <a:off x="8046416" y="40768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BDB000-7D50-19FF-6620-DC313971AD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 flipV="1">
            <a:off x="8488628" y="-4599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34A2BF9-1F03-7E00-D436-3626DF36E453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8488628" y="31466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38AD9F-83CE-4E00-DF3A-736A775B58E1}"/>
              </a:ext>
            </a:extLst>
          </p:cNvPr>
          <p:cNvSpPr txBox="1"/>
          <p:nvPr/>
        </p:nvSpPr>
        <p:spPr>
          <a:xfrm>
            <a:off x="7312884" y="18642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A35FF4-75A3-B539-FB25-36FA1E857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61688"/>
          <a:stretch/>
        </p:blipFill>
        <p:spPr>
          <a:xfrm>
            <a:off x="3412979" y="3583741"/>
            <a:ext cx="1432684" cy="1139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27D422-EB67-7976-A87E-10869F664E30}"/>
              </a:ext>
            </a:extLst>
          </p:cNvPr>
          <p:cNvSpPr txBox="1"/>
          <p:nvPr/>
        </p:nvSpPr>
        <p:spPr>
          <a:xfrm>
            <a:off x="10572626" y="55235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Analista</a:t>
            </a:r>
          </a:p>
          <a:p>
            <a:pPr algn="ctr"/>
            <a:endParaRPr lang="es-E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3CA32C1-1435-DFDA-381A-AD15269C77B8}"/>
              </a:ext>
            </a:extLst>
          </p:cNvPr>
          <p:cNvSpPr/>
          <p:nvPr/>
        </p:nvSpPr>
        <p:spPr>
          <a:xfrm>
            <a:off x="10723649" y="40691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DB512F-CC42-FB51-2AEF-00628BA39B4F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74DD67B-A740-FE5B-2EE0-E07271A3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72" y="34583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B7F8AD2-BB92-E8C9-C967-E83D7159A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32214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20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68"/>
    </mc:Choice>
    <mc:Fallback xmlns="">
      <p:transition spd="slow" advTm="3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2" grpId="0"/>
      <p:bldP spid="12" grpId="1"/>
      <p:bldP spid="13" grpId="0"/>
      <p:bldP spid="13" grpId="1"/>
      <p:bldP spid="16" grpId="0" animBg="1"/>
      <p:bldP spid="16" grpId="1" animBg="1"/>
      <p:bldP spid="17" grpId="0"/>
      <p:bldP spid="17" grpId="1"/>
      <p:bldP spid="21" grpId="0" animBg="1"/>
      <p:bldP spid="21" grpId="1" animBg="1"/>
      <p:bldP spid="22" grpId="0" animBg="1"/>
      <p:bldP spid="22" grpId="1" animBg="1"/>
      <p:bldP spid="25" grpId="0"/>
      <p:bldP spid="28" grpId="0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D316-EBF3-0E86-6748-AF03F22F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8C3E8-6207-939A-7684-85EC460FA45F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8145E-5660-E170-A1DA-5A6EAF88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4C2A28-B17B-48E1-B159-6721FD630DE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E12B2C-7F6E-EAF1-3EB5-B45EF13BF8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477A9C-DE4C-5E35-BBA3-AFF5731A5A98}"/>
              </a:ext>
            </a:extLst>
          </p:cNvPr>
          <p:cNvSpPr/>
          <p:nvPr/>
        </p:nvSpPr>
        <p:spPr>
          <a:xfrm rot="10800000">
            <a:off x="280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B5060F4-F386-9E14-6671-D6B196BCC62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A4AB9D-64EE-93CF-B973-BFE7E933B4F9}"/>
              </a:ext>
            </a:extLst>
          </p:cNvPr>
          <p:cNvSpPr/>
          <p:nvPr/>
        </p:nvSpPr>
        <p:spPr>
          <a:xfrm>
            <a:off x="3758872" y="2125528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18E3E362-5886-2D81-4BFD-52E95A57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8" y="2465627"/>
            <a:ext cx="243059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1">
            <a:extLst>
              <a:ext uri="{FF2B5EF4-FFF2-40B4-BE49-F238E27FC236}">
                <a16:creationId xmlns:a16="http://schemas.microsoft.com/office/drawing/2014/main" id="{E5D09CF1-54DE-0049-C0AB-2D379AEDAFA4}"/>
              </a:ext>
            </a:extLst>
          </p:cNvPr>
          <p:cNvSpPr/>
          <p:nvPr/>
        </p:nvSpPr>
        <p:spPr>
          <a:xfrm>
            <a:off x="566906" y="4714664"/>
            <a:ext cx="224292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>
                <a:latin typeface="Aptos (Body)"/>
              </a:rPr>
              <a:t>MNIST </a:t>
            </a:r>
            <a:r>
              <a:rPr lang="es-ES" sz="1600" b="1" noProof="0" err="1">
                <a:latin typeface="Aptos (Body)"/>
              </a:rPr>
              <a:t>digits</a:t>
            </a:r>
            <a:endParaRPr lang="es-ES" sz="1600" b="1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Imágenes de números</a:t>
            </a:r>
            <a:endParaRPr lang="es-ES" sz="1600" b="1" noProof="0">
              <a:latin typeface="Aptos (Body)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84588268-728B-4EDA-6CF9-8028DB66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96" y="2465627"/>
            <a:ext cx="3387198" cy="18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8">
            <a:extLst>
              <a:ext uri="{FF2B5EF4-FFF2-40B4-BE49-F238E27FC236}">
                <a16:creationId xmlns:a16="http://schemas.microsoft.com/office/drawing/2014/main" id="{89A4909D-4EAF-077D-3F4B-88DBECB596D1}"/>
              </a:ext>
            </a:extLst>
          </p:cNvPr>
          <p:cNvSpPr/>
          <p:nvPr/>
        </p:nvSpPr>
        <p:spPr>
          <a:xfrm>
            <a:off x="3830423" y="4714664"/>
            <a:ext cx="221554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 err="1">
                <a:latin typeface="Aptos (Body)"/>
              </a:rPr>
              <a:t>Orion</a:t>
            </a:r>
            <a:r>
              <a:rPr lang="es-ES" sz="1600" b="1" noProof="0">
                <a:latin typeface="Aptos (Body)"/>
              </a:rPr>
              <a:t> </a:t>
            </a:r>
            <a:r>
              <a:rPr lang="es-ES" sz="1600" b="1" noProof="0" err="1">
                <a:latin typeface="Aptos (Body)"/>
              </a:rPr>
              <a:t>Search</a:t>
            </a:r>
            <a:endParaRPr lang="es-ES" sz="1600" b="1" noProof="0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Artículos académicos</a:t>
            </a:r>
            <a:endParaRPr lang="es-ES" sz="1600" b="1" noProof="0">
              <a:latin typeface="Aptos (Body)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FDC436-8ACC-D0E9-75B6-08CF7D397A2C}"/>
              </a:ext>
            </a:extLst>
          </p:cNvPr>
          <p:cNvSpPr/>
          <p:nvPr/>
        </p:nvSpPr>
        <p:spPr>
          <a:xfrm>
            <a:off x="7271826" y="2277929"/>
            <a:ext cx="4729673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err="1">
                <a:solidFill>
                  <a:schemeClr val="tx1"/>
                </a:solidFill>
                <a:latin typeface="+mj-lt"/>
              </a:rPr>
              <a:t>TensorFlow</a:t>
            </a:r>
            <a:endParaRPr lang="es-ES" sz="2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76BB453-EAD8-A0D8-022E-D382B7198031}"/>
              </a:ext>
            </a:extLst>
          </p:cNvPr>
          <p:cNvSpPr/>
          <p:nvPr/>
        </p:nvSpPr>
        <p:spPr>
          <a:xfrm>
            <a:off x="190500" y="2277929"/>
            <a:ext cx="6740397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UMAP Zoo</a:t>
            </a: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338A6-FD89-4AC3-C53D-C8F6AEABDCA4}"/>
              </a:ext>
            </a:extLst>
          </p:cNvPr>
          <p:cNvGrpSpPr/>
          <p:nvPr/>
        </p:nvGrpSpPr>
        <p:grpSpPr>
          <a:xfrm>
            <a:off x="7943063" y="2577780"/>
            <a:ext cx="3387198" cy="2721659"/>
            <a:chOff x="7801781" y="2509979"/>
            <a:chExt cx="3387198" cy="2721659"/>
          </a:xfrm>
        </p:grpSpPr>
        <p:pic>
          <p:nvPicPr>
            <p:cNvPr id="35" name="Picture 2" descr="Alan Liu">
              <a:extLst>
                <a:ext uri="{FF2B5EF4-FFF2-40B4-BE49-F238E27FC236}">
                  <a16:creationId xmlns:a16="http://schemas.microsoft.com/office/drawing/2014/main" id="{BAD2F57F-C6E4-8363-ED54-0174CB2EF4C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781" y="2509979"/>
              <a:ext cx="3387198" cy="190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8">
              <a:extLst>
                <a:ext uri="{FF2B5EF4-FFF2-40B4-BE49-F238E27FC236}">
                  <a16:creationId xmlns:a16="http://schemas.microsoft.com/office/drawing/2014/main" id="{612EE519-A4DA-291F-E23A-AE01F5AAB1DB}"/>
                </a:ext>
              </a:extLst>
            </p:cNvPr>
            <p:cNvSpPr/>
            <p:nvPr/>
          </p:nvSpPr>
          <p:spPr>
            <a:xfrm>
              <a:off x="8079098" y="4646863"/>
              <a:ext cx="28325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600" b="1" noProof="0">
                  <a:latin typeface="Aptos (Body)"/>
                </a:rPr>
                <a:t>Importación genérica</a:t>
              </a:r>
            </a:p>
            <a:p>
              <a:pPr algn="ctr"/>
              <a:r>
                <a:rPr lang="es-ES" sz="1600" b="1">
                  <a:latin typeface="Aptos (Body)"/>
                </a:rPr>
                <a:t>Vectores del espacio latente</a:t>
              </a:r>
              <a:endParaRPr lang="es-ES" sz="1600" b="1" noProof="0">
                <a:latin typeface="Aptos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732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95"/>
    </mc:Choice>
    <mc:Fallback xmlns="">
      <p:transition spd="slow" advTm="65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4" grpId="0"/>
      <p:bldP spid="3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ABEB-290C-557B-CD24-35C102B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E382FC-32E6-8AFC-2073-308F8318BBF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20329-426F-2B4A-00BE-EFFA408E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039C7A-0E22-9DC9-B5BA-E4BE991937B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FD60CDA-223A-91C8-790A-0A56F264E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232F59E-EAAA-9DB9-947E-80D21E02DB5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5E736E3-52CE-14F6-FD64-81C42DD01D4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/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1800" b="0" i="0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endParaRPr lang="es-ES" noProof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blipFill>
                <a:blip r:embed="rId9"/>
                <a:stretch>
                  <a:fillRect t="-3738" r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588913-F1C7-A0A0-F9B9-8A5E0696ECB6}"/>
              </a:ext>
            </a:extLst>
          </p:cNvPr>
          <p:cNvSpPr txBox="1"/>
          <p:nvPr/>
        </p:nvSpPr>
        <p:spPr>
          <a:xfrm>
            <a:off x="4136371" y="5399746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MTSAE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23EC8-2D76-5E85-8621-E6755BD90C86}"/>
              </a:ext>
            </a:extLst>
          </p:cNvPr>
          <p:cNvSpPr txBox="1"/>
          <p:nvPr/>
        </p:nvSpPr>
        <p:spPr>
          <a:xfrm>
            <a:off x="7293708" y="3622818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UMAP</a:t>
            </a:r>
          </a:p>
          <a:p>
            <a:pPr algn="ctr"/>
            <a:endParaRPr lang="es-ES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C01B3F-5609-0890-0600-343B1641FB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11" y="3750033"/>
            <a:ext cx="1377674" cy="611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A9119-F4C5-9BA6-500F-A8F5BE78EFCD}"/>
              </a:ext>
            </a:extLst>
          </p:cNvPr>
          <p:cNvSpPr txBox="1"/>
          <p:nvPr/>
        </p:nvSpPr>
        <p:spPr>
          <a:xfrm>
            <a:off x="477467" y="5240148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D0AD8-23F9-1FE3-1EFD-B192804310E5}"/>
              </a:ext>
            </a:extLst>
          </p:cNvPr>
          <p:cNvSpPr txBox="1"/>
          <p:nvPr/>
        </p:nvSpPr>
        <p:spPr>
          <a:xfrm>
            <a:off x="2607469" y="5270538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767ECA7-ADAB-F1A5-3036-400C534BAA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4499" y="3113218"/>
            <a:ext cx="795646" cy="7956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AF9C7B-1409-5788-09C1-853736727F39}"/>
              </a:ext>
            </a:extLst>
          </p:cNvPr>
          <p:cNvSpPr/>
          <p:nvPr/>
        </p:nvSpPr>
        <p:spPr>
          <a:xfrm>
            <a:off x="2043792" y="394180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C1DEF-0F37-198E-0656-AA6B94F5D64E}"/>
              </a:ext>
            </a:extLst>
          </p:cNvPr>
          <p:cNvSpPr txBox="1"/>
          <p:nvPr/>
        </p:nvSpPr>
        <p:spPr>
          <a:xfrm>
            <a:off x="8619387" y="5405322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 </a:t>
            </a:r>
            <a:r>
              <a:rPr lang="es-ES" b="1" noProof="0"/>
              <a:t>interactivos</a:t>
            </a:r>
          </a:p>
        </p:txBody>
      </p:sp>
      <p:pic>
        <p:nvPicPr>
          <p:cNvPr id="16" name="Picture 15" descr="deepvats_intro.png">
            <a:extLst>
              <a:ext uri="{FF2B5EF4-FFF2-40B4-BE49-F238E27FC236}">
                <a16:creationId xmlns:a16="http://schemas.microsoft.com/office/drawing/2014/main" id="{195A274E-9671-BAD1-29B7-00B1C3C19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8944494" y="3374180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94E017D1-B12E-871C-F02A-74F162EE0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0878637" y="3531097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5851768-D015-C5EA-DAEF-994067130AE9}"/>
              </a:ext>
            </a:extLst>
          </p:cNvPr>
          <p:cNvSpPr/>
          <p:nvPr/>
        </p:nvSpPr>
        <p:spPr>
          <a:xfrm>
            <a:off x="4535409" y="3947189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5BCD6D-D2FB-A9D4-E2B6-9A39CE3430EA}"/>
              </a:ext>
            </a:extLst>
          </p:cNvPr>
          <p:cNvSpPr/>
          <p:nvPr/>
        </p:nvSpPr>
        <p:spPr>
          <a:xfrm>
            <a:off x="6616333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9DB5997-C3D8-7461-210F-680AB1A188BC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 flipV="1">
            <a:off x="7726628" y="-590121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46A4AE-6197-7257-E5D7-A276DDD1B9A3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7726628" y="3016448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464D14-65B0-1D35-E537-EEB263873A35}"/>
              </a:ext>
            </a:extLst>
          </p:cNvPr>
          <p:cNvSpPr txBox="1"/>
          <p:nvPr/>
        </p:nvSpPr>
        <p:spPr>
          <a:xfrm>
            <a:off x="7170009" y="1734098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Human in </a:t>
            </a:r>
            <a:r>
              <a:rPr lang="es-ES" noProof="0" dirty="0" err="1"/>
              <a:t>the</a:t>
            </a:r>
            <a:r>
              <a:rPr lang="es-ES" noProof="0" dirty="0"/>
              <a:t> </a:t>
            </a:r>
            <a:r>
              <a:rPr lang="es-ES" noProof="0" dirty="0" err="1"/>
              <a:t>loop</a:t>
            </a:r>
            <a:endParaRPr lang="es-E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0C68D1-921E-94CF-ACC8-08EEBE0ECF8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61688"/>
          <a:stretch/>
        </p:blipFill>
        <p:spPr>
          <a:xfrm>
            <a:off x="2650979" y="3453566"/>
            <a:ext cx="1432684" cy="1139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41599C-F630-702E-185A-EBA4CD5F0324}"/>
              </a:ext>
            </a:extLst>
          </p:cNvPr>
          <p:cNvSpPr txBox="1"/>
          <p:nvPr/>
        </p:nvSpPr>
        <p:spPr>
          <a:xfrm>
            <a:off x="10429751" y="53838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B033354-E9E6-D94F-6B57-02C7B1A341C9}"/>
              </a:ext>
            </a:extLst>
          </p:cNvPr>
          <p:cNvSpPr/>
          <p:nvPr/>
        </p:nvSpPr>
        <p:spPr>
          <a:xfrm>
            <a:off x="10580774" y="39389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27" name="Picture 2" descr="undefined">
            <a:extLst>
              <a:ext uri="{FF2B5EF4-FFF2-40B4-BE49-F238E27FC236}">
                <a16:creationId xmlns:a16="http://schemas.microsoft.com/office/drawing/2014/main" id="{AFEB0014-788E-209E-FA24-ACD718FE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60" y="3304053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D42679-AAE4-C1C7-DEE0-8A3C554533DA}"/>
              </a:ext>
            </a:extLst>
          </p:cNvPr>
          <p:cNvSpPr/>
          <p:nvPr/>
        </p:nvSpPr>
        <p:spPr>
          <a:xfrm>
            <a:off x="7922092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5DB82F-401A-D1EF-DABA-24C30317575D}"/>
              </a:ext>
            </a:extLst>
          </p:cNvPr>
          <p:cNvSpPr txBox="1"/>
          <p:nvPr/>
        </p:nvSpPr>
        <p:spPr>
          <a:xfrm>
            <a:off x="5969716" y="3654783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PCA</a:t>
            </a:r>
          </a:p>
          <a:p>
            <a:pPr algn="ctr"/>
            <a:endParaRPr lang="es-ES" noProof="0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4E5DE01C-A20C-5EC5-DE5B-4C6464F1E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75" y="3571800"/>
            <a:ext cx="1520687" cy="10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F40E70-4F91-2475-B557-47FD86BEE6D7}"/>
              </a:ext>
            </a:extLst>
          </p:cNvPr>
          <p:cNvSpPr txBox="1"/>
          <p:nvPr/>
        </p:nvSpPr>
        <p:spPr>
          <a:xfrm>
            <a:off x="6348967" y="5360836"/>
            <a:ext cx="148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Vectores </a:t>
            </a:r>
            <a:r>
              <a:rPr lang="es-ES" noProof="0" err="1"/>
              <a:t>co</a:t>
            </a:r>
            <a:r>
              <a:rPr lang="es-ES"/>
              <a:t>n D2 &lt; 128 dimensiones</a:t>
            </a:r>
            <a:endParaRPr lang="es-ES" noProof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716874-6DDE-A111-BD7C-D3D6B18C7671}"/>
              </a:ext>
            </a:extLst>
          </p:cNvPr>
          <p:cNvSpPr txBox="1"/>
          <p:nvPr/>
        </p:nvSpPr>
        <p:spPr>
          <a:xfrm>
            <a:off x="274494" y="1687118"/>
            <a:ext cx="471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noProof="0" dirty="0"/>
              <a:t>Entorno</a:t>
            </a:r>
            <a:r>
              <a:rPr lang="es-ES" sz="2000" noProof="0" dirty="0"/>
              <a:t> de experimentación: </a:t>
            </a:r>
            <a:r>
              <a:rPr lang="es-ES" sz="2000" noProof="0" dirty="0" err="1"/>
              <a:t>DeepVATS</a:t>
            </a:r>
            <a:endParaRPr lang="es-ES" sz="2000" noProof="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8108888-0D4C-31A7-8232-3AD3FF8368BC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25C184-98BE-69AF-93EB-844C8488692E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1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5"/>
    </mc:Choice>
    <mc:Fallback xmlns=""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fill="remove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7" grpId="0"/>
      <p:bldP spid="7" grpId="1"/>
      <p:bldP spid="8" grpId="0"/>
      <p:bldP spid="8" grpId="1"/>
      <p:bldP spid="11" grpId="0"/>
      <p:bldP spid="12" grpId="0"/>
      <p:bldP spid="14" grpId="0" animBg="1"/>
      <p:bldP spid="15" grpId="0"/>
      <p:bldP spid="15" grpId="1"/>
      <p:bldP spid="18" grpId="0" animBg="1"/>
      <p:bldP spid="18" grpId="1" animBg="1"/>
      <p:bldP spid="19" grpId="0" animBg="1"/>
      <p:bldP spid="19" grpId="1" animBg="1"/>
      <p:bldP spid="22" grpId="0"/>
      <p:bldP spid="24" grpId="0"/>
      <p:bldP spid="25" grpId="0" animBg="1"/>
      <p:bldP spid="36" grpId="0" animBg="1"/>
      <p:bldP spid="36" grpId="1" animBg="1"/>
      <p:bldP spid="38" grpId="0"/>
      <p:bldP spid="43" grpId="0"/>
      <p:bldP spid="43" grpId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1224-B095-7AA6-EB24-16D36DAF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8F988-F771-B9A0-32A6-416F1F17C99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0EF6-30D2-B2C6-D307-3D3DBF45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6CD281-368C-0286-350E-836ED3EE385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211602-8D57-2B58-E4A8-846C370809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6574CCF-C940-ADDE-1BB0-920222B9FC0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6B761F3-A33E-8465-36AF-6FBC2AF22F1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6C7A51-8CDC-542E-3CFA-16F9FC3EFF0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8DCFA53-EFDB-7CCC-4215-A3D1DAFA8EA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2CF7C6-47BD-783A-94DA-39FD34446F6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E4004E-6A5E-5CD5-ECD5-CA134F7A600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17D299B-40F3-CED1-D44C-D42E5A83E94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59709-5E28-CBFC-64F1-5EA703B72C3F}"/>
              </a:ext>
            </a:extLst>
          </p:cNvPr>
          <p:cNvGrpSpPr/>
          <p:nvPr/>
        </p:nvGrpSpPr>
        <p:grpSpPr>
          <a:xfrm>
            <a:off x="3224238" y="2609309"/>
            <a:ext cx="5743524" cy="2112201"/>
            <a:chOff x="4001549" y="3172233"/>
            <a:chExt cx="5743524" cy="2112201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72685009-9FA7-332A-A06E-1A773A000B0D}"/>
                </a:ext>
              </a:extLst>
            </p:cNvPr>
            <p:cNvSpPr txBox="1"/>
            <p:nvPr/>
          </p:nvSpPr>
          <p:spPr>
            <a:xfrm>
              <a:off x="5521506" y="3317930"/>
              <a:ext cx="2841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5F8A7805-AFB8-EAAC-17E5-C206687D39D5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8660AD0-444A-E160-F477-F37443B84B06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D2AFB900-A4D3-B0F5-4E70-AA184F16E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3DE4E2A-5FA9-5FD9-AF86-4638DE2A7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AABF5E23-82FE-7D8A-2CB5-061E90835474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almacenamiento</a:t>
              </a:r>
              <a:endParaRPr lang="en-GB" dirty="0">
                <a:latin typeface="+mj-lt"/>
              </a:endParaRPr>
            </a:p>
          </p:txBody>
        </p:sp>
        <p:pic>
          <p:nvPicPr>
            <p:cNvPr id="22" name="Gráfico 11">
              <a:extLst>
                <a:ext uri="{FF2B5EF4-FFF2-40B4-BE49-F238E27FC236}">
                  <a16:creationId xmlns:a16="http://schemas.microsoft.com/office/drawing/2014/main" id="{4274355B-7FCF-443E-282A-5504CA78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0665" y="4008078"/>
              <a:ext cx="1114407" cy="285135"/>
            </a:xfrm>
            <a:prstGeom prst="rect">
              <a:avLst/>
            </a:prstGeom>
          </p:spPr>
        </p:pic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B2E78E44-44B8-C6CB-14A2-6B749F4FB65D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análisis</a:t>
              </a:r>
              <a:r>
                <a:rPr lang="en-GB" dirty="0">
                  <a:latin typeface="+mj-lt"/>
                </a:rPr>
                <a:t> visual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0860A1-985A-F810-B101-4B1B9324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607" y="4436709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061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0C1D3-A210-0851-5027-7E10075FA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7297A3-F841-95A4-2AD7-E11189F645E1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F4920-BA9B-01E8-9C63-BB5551CF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67F3D0-0FF6-25CB-326E-1E1C8D14EEA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817769-A7DE-027C-F5C2-FEFB23C94B2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199F625-A1B9-0738-7618-487178EB4D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3535705-608F-0A34-0E92-C70B9F08FAD2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BB908-2868-4AF2-A498-FB8658DC0A31}"/>
              </a:ext>
            </a:extLst>
          </p:cNvPr>
          <p:cNvSpPr txBox="1"/>
          <p:nvPr/>
        </p:nvSpPr>
        <p:spPr>
          <a:xfrm>
            <a:off x="2086037" y="2539643"/>
            <a:ext cx="1255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 </a:t>
            </a:r>
            <a:r>
              <a:rPr lang="es-ES" noProof="0" dirty="0" err="1"/>
              <a:t>asked</a:t>
            </a:r>
            <a:endParaRPr lang="es-ES" b="1" noProof="0" dirty="0"/>
          </a:p>
          <a:p>
            <a:r>
              <a:rPr lang="es-ES" b="1" noProof="0" dirty="0"/>
              <a:t>T </a:t>
            </a:r>
            <a:r>
              <a:rPr lang="es-ES" noProof="0" dirty="0" err="1"/>
              <a:t>ime</a:t>
            </a:r>
            <a:endParaRPr lang="es-ES" b="1" noProof="0" dirty="0"/>
          </a:p>
          <a:p>
            <a:r>
              <a:rPr lang="es-ES" b="1" noProof="0" dirty="0"/>
              <a:t>S </a:t>
            </a:r>
            <a:r>
              <a:rPr lang="es-ES" noProof="0" dirty="0" err="1"/>
              <a:t>eries</a:t>
            </a:r>
            <a:endParaRPr lang="es-ES" b="1" noProof="0" dirty="0"/>
          </a:p>
          <a:p>
            <a:r>
              <a:rPr lang="es-ES" b="1" noProof="0" dirty="0"/>
              <a:t>A </a:t>
            </a:r>
            <a:r>
              <a:rPr lang="es-ES" noProof="0" dirty="0" err="1"/>
              <a:t>uto</a:t>
            </a:r>
            <a:endParaRPr lang="es-ES" b="1" noProof="0" dirty="0"/>
          </a:p>
          <a:p>
            <a:r>
              <a:rPr lang="es-ES" b="1" noProof="0" dirty="0"/>
              <a:t>E </a:t>
            </a:r>
            <a:r>
              <a:rPr lang="es-ES" dirty="0" err="1"/>
              <a:t>ncoder</a:t>
            </a:r>
            <a:endParaRPr lang="es-ES" b="1" noProof="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ACEC1D-8F77-BE9D-36F8-40F15A7948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6412" y="2880484"/>
            <a:ext cx="795646" cy="795646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5D86176-2937-1120-EFF2-4A4FA6D97713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BC365B0-D59C-C5BA-6963-8605A378B1F3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FFF00B-AA32-0F4D-39CF-88BCC53C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1343" y="1467351"/>
            <a:ext cx="4748848" cy="17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5D071791-DC43-34AC-89C7-B2D1A063E8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3125"/>
            <a:ext cx="5868000" cy="19238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3BB0F63-914C-478D-CA96-FE6751771DB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61688"/>
          <a:stretch/>
        </p:blipFill>
        <p:spPr>
          <a:xfrm>
            <a:off x="6511532" y="4250828"/>
            <a:ext cx="1432684" cy="11398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1BBE90F-CD62-424A-1868-E9ACA108E37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61688"/>
          <a:stretch/>
        </p:blipFill>
        <p:spPr>
          <a:xfrm>
            <a:off x="7944216" y="4201175"/>
            <a:ext cx="1432684" cy="11398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CBCF2F7-C876-A5FA-ED49-594CCDC807CB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61688"/>
          <a:stretch/>
        </p:blipFill>
        <p:spPr>
          <a:xfrm>
            <a:off x="9376900" y="4151522"/>
            <a:ext cx="1432684" cy="1139821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7C7F40BE-CE72-A0EA-650A-0F689CE05A3B}"/>
              </a:ext>
            </a:extLst>
          </p:cNvPr>
          <p:cNvSpPr/>
          <p:nvPr/>
        </p:nvSpPr>
        <p:spPr>
          <a:xfrm>
            <a:off x="5984026" y="494121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B37F7D-F82E-42EF-FEFD-91CF790D8B09}"/>
              </a:ext>
            </a:extLst>
          </p:cNvPr>
          <p:cNvSpPr txBox="1"/>
          <p:nvPr/>
        </p:nvSpPr>
        <p:spPr>
          <a:xfrm>
            <a:off x="6973671" y="5440302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23C350-6226-6C9D-A3E7-6EFD8E04C1B2}"/>
              </a:ext>
            </a:extLst>
          </p:cNvPr>
          <p:cNvSpPr txBox="1"/>
          <p:nvPr/>
        </p:nvSpPr>
        <p:spPr>
          <a:xfrm>
            <a:off x="8373637" y="545451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681C92-4509-BD98-9CF7-A1ABE476FC2D}"/>
              </a:ext>
            </a:extLst>
          </p:cNvPr>
          <p:cNvSpPr txBox="1"/>
          <p:nvPr/>
        </p:nvSpPr>
        <p:spPr>
          <a:xfrm>
            <a:off x="9832137" y="545451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FCC3C22-B1CA-F90A-164B-F3E5A6E8D7CC}"/>
              </a:ext>
            </a:extLst>
          </p:cNvPr>
          <p:cNvGrpSpPr/>
          <p:nvPr/>
        </p:nvGrpSpPr>
        <p:grpSpPr>
          <a:xfrm>
            <a:off x="3323900" y="2182272"/>
            <a:ext cx="5743524" cy="1981200"/>
            <a:chOff x="4001549" y="3172233"/>
            <a:chExt cx="5743524" cy="1981200"/>
          </a:xfrm>
        </p:grpSpPr>
        <p:sp>
          <p:nvSpPr>
            <p:cNvPr id="61" name="CuadroTexto 12">
              <a:extLst>
                <a:ext uri="{FF2B5EF4-FFF2-40B4-BE49-F238E27FC236}">
                  <a16:creationId xmlns:a16="http://schemas.microsoft.com/office/drawing/2014/main" id="{4DEC3C60-A46B-B3BE-8368-26A0EBB1AF6C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62" name="Abrir llave 1">
              <a:extLst>
                <a:ext uri="{FF2B5EF4-FFF2-40B4-BE49-F238E27FC236}">
                  <a16:creationId xmlns:a16="http://schemas.microsoft.com/office/drawing/2014/main" id="{C04A1086-F73A-71E7-A6CC-2E25C417C481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63" name="Rectángulo 4">
              <a:extLst>
                <a:ext uri="{FF2B5EF4-FFF2-40B4-BE49-F238E27FC236}">
                  <a16:creationId xmlns:a16="http://schemas.microsoft.com/office/drawing/2014/main" id="{FF73BCAC-5A36-DCE2-F36A-85E42FEE7752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024" name="Picture 2" descr="File:Jupyter logo.svg">
              <a:extLst>
                <a:ext uri="{FF2B5EF4-FFF2-40B4-BE49-F238E27FC236}">
                  <a16:creationId xmlns:a16="http://schemas.microsoft.com/office/drawing/2014/main" id="{20FF1DBE-EF16-B61D-ED4F-673FE5318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025" name="Picture 4">
              <a:extLst>
                <a:ext uri="{FF2B5EF4-FFF2-40B4-BE49-F238E27FC236}">
                  <a16:creationId xmlns:a16="http://schemas.microsoft.com/office/drawing/2014/main" id="{215F6E95-F9BD-DDAB-0E8D-ABFA252C9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" name="CuadroTexto 10">
              <a:extLst>
                <a:ext uri="{FF2B5EF4-FFF2-40B4-BE49-F238E27FC236}">
                  <a16:creationId xmlns:a16="http://schemas.microsoft.com/office/drawing/2014/main" id="{06BD4401-EA4B-2325-32CC-5254939F442F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028" name="CuadroTexto 13">
              <a:extLst>
                <a:ext uri="{FF2B5EF4-FFF2-40B4-BE49-F238E27FC236}">
                  <a16:creationId xmlns:a16="http://schemas.microsoft.com/office/drawing/2014/main" id="{C54AFA75-8BA4-6D06-5483-94A07AA32489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análisis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visual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811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05"/>
    </mc:Choice>
    <mc:Fallback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2" build="allAtOnce"/>
      <p:bldP spid="34" grpId="0" animBg="1"/>
      <p:bldP spid="35" grpId="0"/>
      <p:bldP spid="37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645C8-6BF3-FB0C-57AE-3A4067493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90EA196-AF2C-8D99-CE6D-204C5F3394D5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CB6855CA-A9A7-D04C-3912-18D56529BA37}"/>
              </a:ext>
            </a:extLst>
          </p:cNvPr>
          <p:cNvSpPr/>
          <p:nvPr/>
        </p:nvSpPr>
        <p:spPr>
          <a:xfrm>
            <a:off x="7055486" y="1561687"/>
            <a:ext cx="4298311" cy="781385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sz="1600" noProof="0" dirty="0">
                <a:solidFill>
                  <a:schemeClr val="tx1"/>
                </a:solidFill>
              </a:rPr>
              <a:t>Enlaces de apoyo para la presentación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F7875E-D24D-7EA3-914A-E10DF30AFD09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QR Presentación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B31B-002A-03AA-E316-297F31D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</a:t>
            </a:fld>
            <a:endParaRPr lang="es-E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D064A-15BA-6292-A889-939F9BC55D67}"/>
              </a:ext>
            </a:extLst>
          </p:cNvPr>
          <p:cNvSpPr txBox="1"/>
          <p:nvPr/>
        </p:nvSpPr>
        <p:spPr>
          <a:xfrm>
            <a:off x="1158502" y="5894685"/>
            <a:ext cx="9874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https://github.com/misantamaria/thesis/raw/refs/heads/main/TarjetaPresentacion.pdf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C976DCC-1C3B-EA28-BE6B-6DC2FECB5890}"/>
              </a:ext>
            </a:extLst>
          </p:cNvPr>
          <p:cNvGrpSpPr/>
          <p:nvPr/>
        </p:nvGrpSpPr>
        <p:grpSpPr>
          <a:xfrm>
            <a:off x="719137" y="2280497"/>
            <a:ext cx="2200050" cy="2331021"/>
            <a:chOff x="566283" y="2939334"/>
            <a:chExt cx="2200050" cy="23310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A31975D-7ABB-0FE6-B1EA-CF9208BB39C1}"/>
                </a:ext>
              </a:extLst>
            </p:cNvPr>
            <p:cNvGrpSpPr/>
            <p:nvPr/>
          </p:nvGrpSpPr>
          <p:grpSpPr>
            <a:xfrm>
              <a:off x="566283" y="2939334"/>
              <a:ext cx="2200050" cy="1873415"/>
              <a:chOff x="334506" y="2530632"/>
              <a:chExt cx="2200050" cy="1873415"/>
            </a:xfrm>
          </p:grpSpPr>
          <p:pic>
            <p:nvPicPr>
              <p:cNvPr id="13" name="Picture 4" descr="GitHub Logomark">
                <a:extLst>
                  <a:ext uri="{FF2B5EF4-FFF2-40B4-BE49-F238E27FC236}">
                    <a16:creationId xmlns:a16="http://schemas.microsoft.com/office/drawing/2014/main" id="{6B21F95B-A785-B4FD-0819-5BE9805708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299" y="2530632"/>
                <a:ext cx="314953" cy="3149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60A726C0-3D60-1CE2-3E6A-73FF29CED5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52" y="2548405"/>
                <a:ext cx="1851304" cy="2971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s-ES" dirty="0" err="1"/>
                  <a:t>misantamaria</a:t>
                </a:r>
                <a:endParaRPr lang="es-ES" sz="1400" dirty="0"/>
              </a:p>
            </p:txBody>
          </p:sp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DD04CD7E-8F7B-9B98-86E0-C82FE5D701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52" y="2915051"/>
                <a:ext cx="1851304" cy="2971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s-ES" dirty="0" err="1"/>
                  <a:t>misantamaria</a:t>
                </a:r>
                <a:endParaRPr lang="es-ES" sz="1400" dirty="0"/>
              </a:p>
            </p:txBody>
          </p:sp>
          <p:pic>
            <p:nvPicPr>
              <p:cNvPr id="16" name="Picture 6" descr="Brand assets - Hugging Face">
                <a:extLst>
                  <a:ext uri="{FF2B5EF4-FFF2-40B4-BE49-F238E27FC236}">
                    <a16:creationId xmlns:a16="http://schemas.microsoft.com/office/drawing/2014/main" id="{2016A0D5-3160-11F5-8805-4D1426DEED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6605" y="2913869"/>
                <a:ext cx="314953" cy="291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C3B0914B-488D-48C8-9647-C3DB5901C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34506" y="3399462"/>
                <a:ext cx="379150" cy="379150"/>
              </a:xfrm>
              <a:prstGeom prst="rect">
                <a:avLst/>
              </a:prstGeom>
            </p:spPr>
          </p:pic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E43B92FE-6499-9438-6133-8552696312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3252" y="3314321"/>
                <a:ext cx="1851304" cy="2971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s-ES" sz="1300" dirty="0"/>
                  <a:t>Inmaculada Santamaria-Valenzuela</a:t>
                </a:r>
              </a:p>
            </p:txBody>
          </p:sp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3DEE6875-0D2D-804E-3EA1-F4F4C3D00C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183" y="3937863"/>
                <a:ext cx="1851304" cy="2971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1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1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s-ES" sz="1300" dirty="0"/>
                  <a:t>Inmaculada Santamaria Valenzuela</a:t>
                </a:r>
              </a:p>
            </p:txBody>
          </p:sp>
          <p:pic>
            <p:nvPicPr>
              <p:cNvPr id="20" name="Picture 8">
                <a:extLst>
                  <a:ext uri="{FF2B5EF4-FFF2-40B4-BE49-F238E27FC236}">
                    <a16:creationId xmlns:a16="http://schemas.microsoft.com/office/drawing/2014/main" id="{420143BE-9206-9214-DDB5-621E1128E7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506" y="4024897"/>
                <a:ext cx="379150" cy="379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CEF27EA1-000B-D564-0849-C1C0653578C3}"/>
                </a:ext>
              </a:extLst>
            </p:cNvPr>
            <p:cNvSpPr txBox="1">
              <a:spLocks/>
            </p:cNvSpPr>
            <p:nvPr/>
          </p:nvSpPr>
          <p:spPr>
            <a:xfrm>
              <a:off x="909960" y="4946650"/>
              <a:ext cx="1851304" cy="2971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1300" dirty="0"/>
                <a:t>0000-0002-7497-8795</a:t>
              </a:r>
            </a:p>
          </p:txBody>
        </p:sp>
        <p:pic>
          <p:nvPicPr>
            <p:cNvPr id="12" name="Picture 17">
              <a:extLst>
                <a:ext uri="{FF2B5EF4-FFF2-40B4-BE49-F238E27FC236}">
                  <a16:creationId xmlns:a16="http://schemas.microsoft.com/office/drawing/2014/main" id="{B84C5503-A2F7-0494-1142-A184BC9F8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203" y="4920125"/>
              <a:ext cx="350230" cy="3502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A160EBE-297A-0B1B-6B0C-C0CAC63ED853}"/>
              </a:ext>
            </a:extLst>
          </p:cNvPr>
          <p:cNvGrpSpPr/>
          <p:nvPr/>
        </p:nvGrpSpPr>
        <p:grpSpPr>
          <a:xfrm>
            <a:off x="7489513" y="1646123"/>
            <a:ext cx="1764021" cy="297180"/>
            <a:chOff x="8330120" y="1827519"/>
            <a:chExt cx="1764021" cy="297180"/>
          </a:xfrm>
        </p:grpSpPr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96F52466-1C26-E985-D35B-D933DEB5F2D3}"/>
                </a:ext>
              </a:extLst>
            </p:cNvPr>
            <p:cNvSpPr txBox="1">
              <a:spLocks/>
            </p:cNvSpPr>
            <p:nvPr/>
          </p:nvSpPr>
          <p:spPr>
            <a:xfrm>
              <a:off x="8699683" y="1827519"/>
              <a:ext cx="1394458" cy="29718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1400" dirty="0"/>
                <a:t>Diapositivas</a:t>
              </a:r>
            </a:p>
          </p:txBody>
        </p:sp>
        <p:pic>
          <p:nvPicPr>
            <p:cNvPr id="43" name="Picture 42" descr="A logo with a letter on it&#10;&#10;AI-generated content may be incorrect.">
              <a:extLst>
                <a:ext uri="{FF2B5EF4-FFF2-40B4-BE49-F238E27FC236}">
                  <a16:creationId xmlns:a16="http://schemas.microsoft.com/office/drawing/2014/main" id="{B60B3185-56B4-C3ED-F2BD-B12BCBA2EC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0120" y="1848129"/>
              <a:ext cx="253993" cy="222244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B731EE9-A85F-7D8F-4868-B4863C864C67}"/>
              </a:ext>
            </a:extLst>
          </p:cNvPr>
          <p:cNvGrpSpPr/>
          <p:nvPr/>
        </p:nvGrpSpPr>
        <p:grpSpPr>
          <a:xfrm>
            <a:off x="7455040" y="1955469"/>
            <a:ext cx="2037072" cy="325028"/>
            <a:chOff x="8295647" y="2136880"/>
            <a:chExt cx="2037072" cy="325028"/>
          </a:xfrm>
        </p:grpSpPr>
        <p:pic>
          <p:nvPicPr>
            <p:cNvPr id="44" name="Picture 4" descr="GitHub Logomark">
              <a:extLst>
                <a:ext uri="{FF2B5EF4-FFF2-40B4-BE49-F238E27FC236}">
                  <a16:creationId xmlns:a16="http://schemas.microsoft.com/office/drawing/2014/main" id="{DDC91DF7-4237-FED2-7417-6449EBF0E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5647" y="2136880"/>
              <a:ext cx="314953" cy="314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E7CC4A13-E58B-04B8-4463-12B298E56829}"/>
                </a:ext>
              </a:extLst>
            </p:cNvPr>
            <p:cNvSpPr txBox="1">
              <a:spLocks/>
            </p:cNvSpPr>
            <p:nvPr/>
          </p:nvSpPr>
          <p:spPr>
            <a:xfrm>
              <a:off x="8699682" y="2164728"/>
              <a:ext cx="1633037" cy="2971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1300" dirty="0"/>
                <a:t>Material completo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8022C1C-CD18-230B-5F86-353385F07243}"/>
              </a:ext>
            </a:extLst>
          </p:cNvPr>
          <p:cNvGrpSpPr/>
          <p:nvPr/>
        </p:nvGrpSpPr>
        <p:grpSpPr>
          <a:xfrm>
            <a:off x="7055487" y="2784133"/>
            <a:ext cx="4298312" cy="778200"/>
            <a:chOff x="7896094" y="2926714"/>
            <a:chExt cx="4298312" cy="778200"/>
          </a:xfrm>
        </p:grpSpPr>
        <p:sp>
          <p:nvSpPr>
            <p:cNvPr id="48" name="Flowchart: Alternate Process 47">
              <a:extLst>
                <a:ext uri="{FF2B5EF4-FFF2-40B4-BE49-F238E27FC236}">
                  <a16:creationId xmlns:a16="http://schemas.microsoft.com/office/drawing/2014/main" id="{44200C14-A0D8-D3C8-0E95-7C3814FD3833}"/>
                </a:ext>
              </a:extLst>
            </p:cNvPr>
            <p:cNvSpPr/>
            <p:nvPr/>
          </p:nvSpPr>
          <p:spPr>
            <a:xfrm>
              <a:off x="7896094" y="2926714"/>
              <a:ext cx="4298312" cy="778200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s-ES" sz="1600" noProof="0" dirty="0">
                  <a:solidFill>
                    <a:schemeClr val="tx1"/>
                  </a:solidFill>
                </a:rPr>
                <a:t>Otros enlaces relacionados con la tesis</a:t>
              </a:r>
              <a:endParaRPr lang="es-ES" noProof="0" dirty="0">
                <a:solidFill>
                  <a:schemeClr val="tx1"/>
                </a:solidFill>
              </a:endParaRPr>
            </a:p>
            <a:p>
              <a:pPr algn="ctr"/>
              <a:endParaRPr lang="es-ES" dirty="0">
                <a:solidFill>
                  <a:schemeClr val="tx1"/>
                </a:solidFill>
              </a:endParaRPr>
            </a:p>
            <a:p>
              <a:pPr algn="ctr"/>
              <a:endParaRPr lang="es-ES" noProof="0" dirty="0">
                <a:solidFill>
                  <a:schemeClr val="tx1"/>
                </a:solidFill>
              </a:endParaRPr>
            </a:p>
            <a:p>
              <a:pPr algn="ctr"/>
              <a:endParaRPr lang="es-ES" noProof="0" dirty="0">
                <a:solidFill>
                  <a:schemeClr val="tx1"/>
                </a:solidFill>
              </a:endParaRPr>
            </a:p>
            <a:p>
              <a:pPr algn="ctr"/>
              <a:endParaRPr lang="es-ES" noProof="0" dirty="0">
                <a:solidFill>
                  <a:schemeClr val="tx1"/>
                </a:solidFill>
              </a:endParaRPr>
            </a:p>
          </p:txBody>
        </p:sp>
        <p:pic>
          <p:nvPicPr>
            <p:cNvPr id="52" name="Picture 4" descr="GitHub Logomark">
              <a:extLst>
                <a:ext uri="{FF2B5EF4-FFF2-40B4-BE49-F238E27FC236}">
                  <a16:creationId xmlns:a16="http://schemas.microsoft.com/office/drawing/2014/main" id="{B555E7F3-8936-A57E-7876-D6C88513F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5647" y="2990786"/>
              <a:ext cx="314953" cy="3149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Content Placeholder 2">
              <a:extLst>
                <a:ext uri="{FF2B5EF4-FFF2-40B4-BE49-F238E27FC236}">
                  <a16:creationId xmlns:a16="http://schemas.microsoft.com/office/drawing/2014/main" id="{7F5A403B-0E8E-02BA-D9E3-FFA0740AB3A1}"/>
                </a:ext>
              </a:extLst>
            </p:cNvPr>
            <p:cNvSpPr txBox="1">
              <a:spLocks/>
            </p:cNvSpPr>
            <p:nvPr/>
          </p:nvSpPr>
          <p:spPr>
            <a:xfrm>
              <a:off x="8699682" y="3018634"/>
              <a:ext cx="2923358" cy="2971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1300" dirty="0" err="1"/>
                <a:t>DeepVATS</a:t>
              </a:r>
              <a:r>
                <a:rPr lang="es-ES" sz="1300" dirty="0"/>
                <a:t> (original, MOMENT, </a:t>
              </a:r>
              <a:r>
                <a:rPr lang="es-ES" sz="1300" dirty="0" err="1"/>
                <a:t>MPlot</a:t>
              </a:r>
              <a:r>
                <a:rPr lang="es-ES" sz="1300" dirty="0"/>
                <a:t>)</a:t>
              </a:r>
            </a:p>
          </p:txBody>
        </p:sp>
        <p:pic>
          <p:nvPicPr>
            <p:cNvPr id="54" name="Picture 6" descr="Brand assets - Hugging Face">
              <a:extLst>
                <a:ext uri="{FF2B5EF4-FFF2-40B4-BE49-F238E27FC236}">
                  <a16:creationId xmlns:a16="http://schemas.microsoft.com/office/drawing/2014/main" id="{16AED912-01C2-0AF1-D921-B060CD3246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5646" y="3318234"/>
              <a:ext cx="314953" cy="2916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ontent Placeholder 2">
              <a:extLst>
                <a:ext uri="{FF2B5EF4-FFF2-40B4-BE49-F238E27FC236}">
                  <a16:creationId xmlns:a16="http://schemas.microsoft.com/office/drawing/2014/main" id="{4C971F15-F1C0-BD03-6CBE-07F964678B70}"/>
                </a:ext>
              </a:extLst>
            </p:cNvPr>
            <p:cNvSpPr txBox="1">
              <a:spLocks/>
            </p:cNvSpPr>
            <p:nvPr/>
          </p:nvSpPr>
          <p:spPr>
            <a:xfrm>
              <a:off x="8699682" y="3377369"/>
              <a:ext cx="2923358" cy="2971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1300" dirty="0" err="1"/>
                <a:t>DeepVATS</a:t>
              </a:r>
              <a:r>
                <a:rPr lang="es-ES" sz="1300" dirty="0"/>
                <a:t> - </a:t>
              </a:r>
              <a:r>
                <a:rPr lang="es-ES" sz="1300" dirty="0" err="1"/>
                <a:t>shiny</a:t>
              </a:r>
              <a:endParaRPr lang="es-ES" sz="1300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D2F5D5-7593-4A2E-81E0-F4D83DDB3431}"/>
              </a:ext>
            </a:extLst>
          </p:cNvPr>
          <p:cNvGrpSpPr/>
          <p:nvPr/>
        </p:nvGrpSpPr>
        <p:grpSpPr>
          <a:xfrm>
            <a:off x="7055486" y="3998791"/>
            <a:ext cx="4298313" cy="778200"/>
            <a:chOff x="7896094" y="2926714"/>
            <a:chExt cx="3919986" cy="778200"/>
          </a:xfrm>
        </p:grpSpPr>
        <p:sp>
          <p:nvSpPr>
            <p:cNvPr id="59" name="Flowchart: Alternate Process 58">
              <a:extLst>
                <a:ext uri="{FF2B5EF4-FFF2-40B4-BE49-F238E27FC236}">
                  <a16:creationId xmlns:a16="http://schemas.microsoft.com/office/drawing/2014/main" id="{031FBCED-0938-5693-9A09-AAA2D740BAE3}"/>
                </a:ext>
              </a:extLst>
            </p:cNvPr>
            <p:cNvSpPr/>
            <p:nvPr/>
          </p:nvSpPr>
          <p:spPr>
            <a:xfrm>
              <a:off x="7896094" y="2926714"/>
              <a:ext cx="3919986" cy="778200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s-ES" sz="1600" noProof="0" dirty="0">
                  <a:solidFill>
                    <a:schemeClr val="tx1"/>
                  </a:solidFill>
                </a:rPr>
                <a:t>Enlace a los artículos de revista de la tesis</a:t>
              </a:r>
              <a:endParaRPr lang="es-ES" noProof="0" dirty="0">
                <a:solidFill>
                  <a:schemeClr val="tx1"/>
                </a:solidFill>
              </a:endParaRPr>
            </a:p>
            <a:p>
              <a:pPr algn="ctr"/>
              <a:endParaRPr lang="es-ES" dirty="0">
                <a:solidFill>
                  <a:schemeClr val="tx1"/>
                </a:solidFill>
              </a:endParaRPr>
            </a:p>
            <a:p>
              <a:pPr algn="ctr"/>
              <a:endParaRPr lang="es-ES" noProof="0" dirty="0">
                <a:solidFill>
                  <a:schemeClr val="tx1"/>
                </a:solidFill>
              </a:endParaRPr>
            </a:p>
            <a:p>
              <a:pPr algn="ctr"/>
              <a:endParaRPr lang="es-ES" noProof="0" dirty="0">
                <a:solidFill>
                  <a:schemeClr val="tx1"/>
                </a:solidFill>
              </a:endParaRPr>
            </a:p>
            <a:p>
              <a:pPr algn="ctr"/>
              <a:endParaRPr lang="es-ES" noProof="0" dirty="0">
                <a:solidFill>
                  <a:schemeClr val="tx1"/>
                </a:solidFill>
              </a:endParaRP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3CD728C5-5ECD-6F6D-6931-38D4710EDC33}"/>
                </a:ext>
              </a:extLst>
            </p:cNvPr>
            <p:cNvSpPr txBox="1">
              <a:spLocks/>
            </p:cNvSpPr>
            <p:nvPr/>
          </p:nvSpPr>
          <p:spPr>
            <a:xfrm>
              <a:off x="8295646" y="2986817"/>
              <a:ext cx="3327394" cy="2971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1200" dirty="0"/>
                <a:t>Cognitive </a:t>
              </a:r>
              <a:r>
                <a:rPr lang="es-ES" sz="1200" dirty="0" err="1"/>
                <a:t>Computation</a:t>
              </a:r>
              <a:r>
                <a:rPr lang="es-ES" sz="1200" dirty="0"/>
                <a:t> [Q1] – Minería de Datos</a:t>
              </a:r>
              <a:endParaRPr lang="es-ES" sz="1300" dirty="0"/>
            </a:p>
          </p:txBody>
        </p:sp>
        <p:sp>
          <p:nvSpPr>
            <p:cNvPr id="63" name="Content Placeholder 2">
              <a:extLst>
                <a:ext uri="{FF2B5EF4-FFF2-40B4-BE49-F238E27FC236}">
                  <a16:creationId xmlns:a16="http://schemas.microsoft.com/office/drawing/2014/main" id="{2D06A1C4-08D5-D8C0-5491-71C1AF8307C4}"/>
                </a:ext>
              </a:extLst>
            </p:cNvPr>
            <p:cNvSpPr txBox="1">
              <a:spLocks/>
            </p:cNvSpPr>
            <p:nvPr/>
          </p:nvSpPr>
          <p:spPr>
            <a:xfrm>
              <a:off x="8291919" y="3310770"/>
              <a:ext cx="2923358" cy="2971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1300" dirty="0"/>
                <a:t>IJIMAI [Q2] – Deep </a:t>
              </a:r>
              <a:r>
                <a:rPr lang="es-ES" sz="1300" dirty="0" err="1"/>
                <a:t>Learning</a:t>
              </a:r>
              <a:endParaRPr lang="es-ES" sz="1300" dirty="0"/>
            </a:p>
          </p:txBody>
        </p:sp>
      </p:grpSp>
      <p:pic>
        <p:nvPicPr>
          <p:cNvPr id="72" name="Picture 7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743532B7-8F39-7D4D-A011-98CE280813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194" y="2071857"/>
            <a:ext cx="2714286" cy="2714286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9FAF96A1-CB6A-99C8-D288-57D6957B237C}"/>
              </a:ext>
            </a:extLst>
          </p:cNvPr>
          <p:cNvGrpSpPr/>
          <p:nvPr/>
        </p:nvGrpSpPr>
        <p:grpSpPr>
          <a:xfrm>
            <a:off x="7055487" y="5116485"/>
            <a:ext cx="4298312" cy="778200"/>
            <a:chOff x="7896094" y="2926714"/>
            <a:chExt cx="3919986" cy="778200"/>
          </a:xfrm>
        </p:grpSpPr>
        <p:sp>
          <p:nvSpPr>
            <p:cNvPr id="75" name="Flowchart: Alternate Process 74">
              <a:extLst>
                <a:ext uri="{FF2B5EF4-FFF2-40B4-BE49-F238E27FC236}">
                  <a16:creationId xmlns:a16="http://schemas.microsoft.com/office/drawing/2014/main" id="{E17A9321-2E53-258D-BB92-9D75EE9FE55E}"/>
                </a:ext>
              </a:extLst>
            </p:cNvPr>
            <p:cNvSpPr/>
            <p:nvPr/>
          </p:nvSpPr>
          <p:spPr>
            <a:xfrm>
              <a:off x="7896094" y="2926714"/>
              <a:ext cx="3919986" cy="778200"/>
            </a:xfrm>
            <a:prstGeom prst="flowChartAlternateProcess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r>
                <a:rPr lang="es-ES" sz="1600" noProof="0" dirty="0">
                  <a:solidFill>
                    <a:schemeClr val="tx1"/>
                  </a:solidFill>
                </a:rPr>
                <a:t>Enlace a otros artículos de revista</a:t>
              </a:r>
              <a:endParaRPr lang="es-ES" noProof="0" dirty="0">
                <a:solidFill>
                  <a:schemeClr val="tx1"/>
                </a:solidFill>
              </a:endParaRPr>
            </a:p>
            <a:p>
              <a:pPr algn="ctr"/>
              <a:endParaRPr lang="es-ES" dirty="0">
                <a:solidFill>
                  <a:schemeClr val="tx1"/>
                </a:solidFill>
              </a:endParaRPr>
            </a:p>
            <a:p>
              <a:pPr algn="ctr"/>
              <a:endParaRPr lang="es-ES" noProof="0" dirty="0">
                <a:solidFill>
                  <a:schemeClr val="tx1"/>
                </a:solidFill>
              </a:endParaRPr>
            </a:p>
            <a:p>
              <a:pPr algn="ctr"/>
              <a:endParaRPr lang="es-ES" noProof="0" dirty="0">
                <a:solidFill>
                  <a:schemeClr val="tx1"/>
                </a:solidFill>
              </a:endParaRPr>
            </a:p>
            <a:p>
              <a:pPr algn="ctr"/>
              <a:endParaRPr lang="es-ES" noProof="0" dirty="0">
                <a:solidFill>
                  <a:schemeClr val="tx1"/>
                </a:solidFill>
              </a:endParaRPr>
            </a:p>
          </p:txBody>
        </p:sp>
        <p:sp>
          <p:nvSpPr>
            <p:cNvPr id="76" name="Content Placeholder 2">
              <a:extLst>
                <a:ext uri="{FF2B5EF4-FFF2-40B4-BE49-F238E27FC236}">
                  <a16:creationId xmlns:a16="http://schemas.microsoft.com/office/drawing/2014/main" id="{8542C692-8D7E-4454-6F89-7DC72156D8EF}"/>
                </a:ext>
              </a:extLst>
            </p:cNvPr>
            <p:cNvSpPr txBox="1">
              <a:spLocks/>
            </p:cNvSpPr>
            <p:nvPr/>
          </p:nvSpPr>
          <p:spPr>
            <a:xfrm>
              <a:off x="8295646" y="2986817"/>
              <a:ext cx="3327394" cy="2971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1300" dirty="0" err="1"/>
                <a:t>JoSC</a:t>
              </a:r>
              <a:r>
                <a:rPr lang="es-ES" sz="1300" dirty="0"/>
                <a:t> [Q2] – EPSILOD</a:t>
              </a:r>
            </a:p>
          </p:txBody>
        </p:sp>
        <p:sp>
          <p:nvSpPr>
            <p:cNvPr id="77" name="Content Placeholder 2">
              <a:extLst>
                <a:ext uri="{FF2B5EF4-FFF2-40B4-BE49-F238E27FC236}">
                  <a16:creationId xmlns:a16="http://schemas.microsoft.com/office/drawing/2014/main" id="{04E4B9F3-CAB9-F026-817A-41731BFC4DD5}"/>
                </a:ext>
              </a:extLst>
            </p:cNvPr>
            <p:cNvSpPr txBox="1">
              <a:spLocks/>
            </p:cNvSpPr>
            <p:nvPr/>
          </p:nvSpPr>
          <p:spPr>
            <a:xfrm>
              <a:off x="8291919" y="3323020"/>
              <a:ext cx="2923358" cy="29718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ES" sz="1300" dirty="0" err="1"/>
                <a:t>JoSC</a:t>
              </a:r>
              <a:r>
                <a:rPr lang="es-ES" sz="1300" dirty="0"/>
                <a:t> [Q2] – Matrices triangulares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902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3B99-9F77-3B47-9A96-BF824475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512214-EE42-0EA7-8B4E-B48674F502E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2A1B-9FEC-A765-812F-F910828C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462010-B654-7234-E22B-62AB7D56CC9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A23021-854A-6F31-3107-650F1214CE4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5AB17733-4E87-9C29-5D54-4FB96B677B7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3EB1C6D-DD53-795D-9194-E9DE049E6904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5FE9F06-D1AC-DCB4-DFAC-F506B5824F5E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6FCF6A7-3B77-A1F0-E450-830DA32150E3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377" name="Picture 1376">
            <a:extLst>
              <a:ext uri="{FF2B5EF4-FFF2-40B4-BE49-F238E27FC236}">
                <a16:creationId xmlns:a16="http://schemas.microsoft.com/office/drawing/2014/main" id="{C88A4371-A711-5C1F-5E2D-54310D02F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90" y="2031135"/>
            <a:ext cx="10868025" cy="1866900"/>
          </a:xfrm>
          <a:prstGeom prst="rect">
            <a:avLst/>
          </a:prstGeom>
        </p:spPr>
      </p:pic>
      <p:graphicFrame>
        <p:nvGraphicFramePr>
          <p:cNvPr id="1378" name="Table 1377">
            <a:extLst>
              <a:ext uri="{FF2B5EF4-FFF2-40B4-BE49-F238E27FC236}">
                <a16:creationId xmlns:a16="http://schemas.microsoft.com/office/drawing/2014/main" id="{C2B4F900-BFAB-2411-6ADE-5B93B42F4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425351"/>
              </p:ext>
            </p:extLst>
          </p:nvPr>
        </p:nvGraphicFramePr>
        <p:xfrm>
          <a:off x="2722877" y="4072971"/>
          <a:ext cx="6746239" cy="266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91849">
                  <a:extLst>
                    <a:ext uri="{9D8B030D-6E8A-4147-A177-3AD203B41FA5}">
                      <a16:colId xmlns:a16="http://schemas.microsoft.com/office/drawing/2014/main" val="96810731"/>
                    </a:ext>
                  </a:extLst>
                </a:gridCol>
                <a:gridCol w="5354390">
                  <a:extLst>
                    <a:ext uri="{9D8B030D-6E8A-4147-A177-3AD203B41FA5}">
                      <a16:colId xmlns:a16="http://schemas.microsoft.com/office/drawing/2014/main" val="6802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Significado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8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% de elementos a enmascarar (en las 3 variables)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29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Future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 True, se enmascara solo en la parte del final. Si no, de toda la secuencia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26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Stateful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 True, distribución geométrica. Si false, distribución binomial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87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Sync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 True, fuerza a que se enmascare las mismas posiciones en todas las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169162"/>
                  </a:ext>
                </a:extLst>
              </a:tr>
            </a:tbl>
          </a:graphicData>
        </a:graphic>
      </p:graphicFrame>
      <p:pic>
        <p:nvPicPr>
          <p:cNvPr id="1380" name="Picture 1379">
            <a:extLst>
              <a:ext uri="{FF2B5EF4-FFF2-40B4-BE49-F238E27FC236}">
                <a16:creationId xmlns:a16="http://schemas.microsoft.com/office/drawing/2014/main" id="{CA71C010-22AB-E880-7AC6-15397008D2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090" y="2031135"/>
            <a:ext cx="10868025" cy="1866900"/>
          </a:xfrm>
          <a:prstGeom prst="rect">
            <a:avLst/>
          </a:prstGeom>
        </p:spPr>
      </p:pic>
      <p:pic>
        <p:nvPicPr>
          <p:cNvPr id="1382" name="Picture 1381">
            <a:extLst>
              <a:ext uri="{FF2B5EF4-FFF2-40B4-BE49-F238E27FC236}">
                <a16:creationId xmlns:a16="http://schemas.microsoft.com/office/drawing/2014/main" id="{255985BA-1097-4141-B250-BD191B0349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090" y="2031135"/>
            <a:ext cx="10868025" cy="1866900"/>
          </a:xfrm>
          <a:prstGeom prst="rect">
            <a:avLst/>
          </a:prstGeom>
        </p:spPr>
      </p:pic>
      <p:pic>
        <p:nvPicPr>
          <p:cNvPr id="1384" name="Picture 1383">
            <a:extLst>
              <a:ext uri="{FF2B5EF4-FFF2-40B4-BE49-F238E27FC236}">
                <a16:creationId xmlns:a16="http://schemas.microsoft.com/office/drawing/2014/main" id="{96B70CAE-D5D9-1348-0B50-D62B84A25C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090" y="2031135"/>
            <a:ext cx="10868025" cy="1866900"/>
          </a:xfrm>
          <a:prstGeom prst="rect">
            <a:avLst/>
          </a:prstGeom>
        </p:spPr>
      </p:pic>
      <p:pic>
        <p:nvPicPr>
          <p:cNvPr id="1386" name="Picture 1385">
            <a:extLst>
              <a:ext uri="{FF2B5EF4-FFF2-40B4-BE49-F238E27FC236}">
                <a16:creationId xmlns:a16="http://schemas.microsoft.com/office/drawing/2014/main" id="{6D7C8C2A-E655-FCE1-167F-99EBB19D490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090" y="2031135"/>
            <a:ext cx="10868025" cy="1866900"/>
          </a:xfrm>
          <a:prstGeom prst="rect">
            <a:avLst/>
          </a:prstGeom>
        </p:spPr>
      </p:pic>
      <p:pic>
        <p:nvPicPr>
          <p:cNvPr id="1387" name="Picture 1386">
            <a:extLst>
              <a:ext uri="{FF2B5EF4-FFF2-40B4-BE49-F238E27FC236}">
                <a16:creationId xmlns:a16="http://schemas.microsoft.com/office/drawing/2014/main" id="{555D5D6F-4230-5485-3C67-237E0E4B4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90" y="2031135"/>
            <a:ext cx="10868025" cy="1866900"/>
          </a:xfrm>
          <a:prstGeom prst="rect">
            <a:avLst/>
          </a:prstGeom>
        </p:spPr>
      </p:pic>
      <p:pic>
        <p:nvPicPr>
          <p:cNvPr id="1388" name="Picture 1387">
            <a:extLst>
              <a:ext uri="{FF2B5EF4-FFF2-40B4-BE49-F238E27FC236}">
                <a16:creationId xmlns:a16="http://schemas.microsoft.com/office/drawing/2014/main" id="{38CB26C8-C6E3-DA0D-BF1E-796F868F2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2090" y="2031135"/>
            <a:ext cx="10868025" cy="1866900"/>
          </a:xfrm>
          <a:prstGeom prst="rect">
            <a:avLst/>
          </a:prstGeom>
        </p:spPr>
      </p:pic>
      <p:pic>
        <p:nvPicPr>
          <p:cNvPr id="1389" name="Picture 1388">
            <a:extLst>
              <a:ext uri="{FF2B5EF4-FFF2-40B4-BE49-F238E27FC236}">
                <a16:creationId xmlns:a16="http://schemas.microsoft.com/office/drawing/2014/main" id="{8A9E72F0-E062-EEB2-C0F7-2F05242F8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2090" y="2031135"/>
            <a:ext cx="10868025" cy="1866900"/>
          </a:xfrm>
          <a:prstGeom prst="rect">
            <a:avLst/>
          </a:prstGeom>
        </p:spPr>
      </p:pic>
      <p:pic>
        <p:nvPicPr>
          <p:cNvPr id="1390" name="Picture 1389">
            <a:extLst>
              <a:ext uri="{FF2B5EF4-FFF2-40B4-BE49-F238E27FC236}">
                <a16:creationId xmlns:a16="http://schemas.microsoft.com/office/drawing/2014/main" id="{8C36198D-2918-BE07-588A-D5090A3FC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090" y="2031135"/>
            <a:ext cx="10868025" cy="1866900"/>
          </a:xfrm>
          <a:prstGeom prst="rect">
            <a:avLst/>
          </a:prstGeom>
        </p:spPr>
      </p:pic>
      <p:pic>
        <p:nvPicPr>
          <p:cNvPr id="1391" name="Picture 1390">
            <a:extLst>
              <a:ext uri="{FF2B5EF4-FFF2-40B4-BE49-F238E27FC236}">
                <a16:creationId xmlns:a16="http://schemas.microsoft.com/office/drawing/2014/main" id="{74A0698C-A691-E01E-238D-DDF8B094E5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2090" y="2031135"/>
            <a:ext cx="10868025" cy="1866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5818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05"/>
    </mc:Choice>
    <mc:Fallback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B7EED-63FE-AF59-AFE7-48869B8B0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2928E94-F6C2-03F6-708A-781E70590BF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DB805-22CB-C762-9223-B49A1015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1C58F0-569E-A7CD-502C-F508E9A7E7A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4/6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967FBFF-29BC-654B-0E00-6A5D8AD9F9C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10E909B-1AB6-D502-5B31-7C187533F18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5BC725C-A8BB-D712-0082-858FAAD48C3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E15088E-E187-E273-C15A-CA48EC7E4C8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588FDFA-FD09-C741-5B38-2722F5796EAA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0BD7B3-EFB8-FB11-A7B1-99A03841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93" y="2796568"/>
            <a:ext cx="2767915" cy="19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1E8F672-9C31-2324-DE5D-54D4451DF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678" y="3269518"/>
            <a:ext cx="3701446" cy="90105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A4E9912-31F8-683A-08EB-4876F65920E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7904" y="3269518"/>
            <a:ext cx="3686978" cy="897531"/>
          </a:xfrm>
          <a:prstGeom prst="rect">
            <a:avLst/>
          </a:prstGeom>
        </p:spPr>
      </p:pic>
      <p:sp>
        <p:nvSpPr>
          <p:cNvPr id="1345" name="Arrow: Right 1344">
            <a:extLst>
              <a:ext uri="{FF2B5EF4-FFF2-40B4-BE49-F238E27FC236}">
                <a16:creationId xmlns:a16="http://schemas.microsoft.com/office/drawing/2014/main" id="{F70A7D8B-F2E6-8EF4-1AE0-D6FF9504A666}"/>
              </a:ext>
            </a:extLst>
          </p:cNvPr>
          <p:cNvSpPr/>
          <p:nvPr/>
        </p:nvSpPr>
        <p:spPr>
          <a:xfrm>
            <a:off x="4266565" y="36611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346" name="Arrow: Right 1345">
            <a:extLst>
              <a:ext uri="{FF2B5EF4-FFF2-40B4-BE49-F238E27FC236}">
                <a16:creationId xmlns:a16="http://schemas.microsoft.com/office/drawing/2014/main" id="{CD559A86-3909-E078-DD11-533BD21BD179}"/>
              </a:ext>
            </a:extLst>
          </p:cNvPr>
          <p:cNvSpPr/>
          <p:nvPr/>
        </p:nvSpPr>
        <p:spPr>
          <a:xfrm>
            <a:off x="7839666" y="36611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347" name="TextBox 1346">
            <a:extLst>
              <a:ext uri="{FF2B5EF4-FFF2-40B4-BE49-F238E27FC236}">
                <a16:creationId xmlns:a16="http://schemas.microsoft.com/office/drawing/2014/main" id="{32BA1609-0EA0-DDA9-2AFC-DC1F3ED19002}"/>
              </a:ext>
            </a:extLst>
          </p:cNvPr>
          <p:cNvSpPr txBox="1"/>
          <p:nvPr/>
        </p:nvSpPr>
        <p:spPr>
          <a:xfrm>
            <a:off x="297677" y="5147963"/>
            <a:ext cx="1150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inferencia, MTSAE recibe un único valor de ventana. </a:t>
            </a:r>
          </a:p>
          <a:p>
            <a:r>
              <a:rPr lang="es-ES" noProof="0" dirty="0"/>
              <a:t>Para entrenar, recibe un intervalo [</a:t>
            </a:r>
            <a:r>
              <a:rPr lang="es-ES" noProof="0" dirty="0" err="1"/>
              <a:t>ventana_min</a:t>
            </a:r>
            <a:r>
              <a:rPr lang="es-ES" noProof="0" dirty="0"/>
              <a:t>, </a:t>
            </a:r>
            <a:r>
              <a:rPr lang="es-ES" noProof="0" dirty="0" err="1"/>
              <a:t>ventana_max</a:t>
            </a:r>
            <a:r>
              <a:rPr lang="es-ES" noProof="0" dirty="0"/>
              <a:t>] y entrena sobre tamaños aleatorios.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354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05"/>
    </mc:Choice>
    <mc:Fallback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5" grpId="0" animBg="1"/>
      <p:bldP spid="1346" grpId="0" animBg="1"/>
      <p:bldP spid="134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AE7-7E70-57BC-A8FC-0343C26F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38FFBF-2669-1714-F094-1D2D77357A9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92AF-19D2-713D-DAF4-986E033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C614E9-B1A8-1FF5-5A18-EF89BD2EAB9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5/6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6B591F-0BBA-29E4-F863-021B4D9278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3B554BE-0CD7-6366-62BD-67374A646EF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5A66F2F-42D7-9E55-E874-946D81F1C0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BAC4CA-5072-1F16-24E4-FBD66F56835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8C6681A-4EF2-94E0-98EE-873BB8D7725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6D42-F416-2124-E12F-1A13243B26A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B086F9-6CE3-D7E7-DC2C-309E584D6E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AD858D-B536-73C9-3EC3-EE474D74B2A3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E76AF0-CF65-F337-028E-79572B8217F8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95C10DCB-51C0-0AEB-DB17-BEF20A2B8BE9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4ECB85EC-5AD7-8D7A-F839-7E22D64D4388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29FD126-8AF9-9734-DE90-4371DF0CF1EF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EE4D948D-5467-15C3-5A10-D796A97D3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E666B074-B12A-8646-E772-7D05698DC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F6D9114D-0F40-246E-D506-AFE50C65BC53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1E99389B-CE3C-98CF-B302-3BCEE35D62D6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análisis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3AC9DF57-3414-1296-C038-5DBDDA62F0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5F1FFCA-E159-5C8B-74D5-39EC8208B22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Nuevos</a:t>
            </a:r>
            <a:r>
              <a:rPr lang="es-ES" b="1" dirty="0"/>
              <a:t> modelos de DL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3650A8D-FE77-8DD6-2BB2-306818B9244C}"/>
              </a:ext>
            </a:extLst>
          </p:cNvPr>
          <p:cNvSpPr/>
          <p:nvPr/>
        </p:nvSpPr>
        <p:spPr>
          <a:xfrm>
            <a:off x="1657804" y="5322559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de DM</a:t>
            </a:r>
            <a:endParaRPr lang="es-ES" b="1" noProof="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C7166D91-4B64-22CB-37B9-B6E65D85B423}"/>
              </a:ext>
            </a:extLst>
          </p:cNvPr>
          <p:cNvSpPr/>
          <p:nvPr/>
        </p:nvSpPr>
        <p:spPr>
          <a:xfrm>
            <a:off x="7103496" y="3561065"/>
            <a:ext cx="3530674" cy="549496"/>
          </a:xfrm>
          <a:prstGeom prst="flowChartAlternateProcess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auxiliares</a:t>
            </a:r>
            <a:endParaRPr lang="es-ES" b="1" noProof="0" dirty="0"/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C61A89C-77EE-1537-2492-D7832135F114}"/>
              </a:ext>
            </a:extLst>
          </p:cNvPr>
          <p:cNvSpPr/>
          <p:nvPr/>
        </p:nvSpPr>
        <p:spPr>
          <a:xfrm>
            <a:off x="7103496" y="4258493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ventanas</a:t>
            </a:r>
            <a:endParaRPr lang="es-ES" noProof="0" dirty="0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1B46E31F-B41C-AC14-59A5-C9C16EE39472}"/>
              </a:ext>
            </a:extLst>
          </p:cNvPr>
          <p:cNvSpPr/>
          <p:nvPr/>
        </p:nvSpPr>
        <p:spPr>
          <a:xfrm>
            <a:off x="7103496" y="495592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Transformada de Fourier</a:t>
            </a:r>
            <a:endParaRPr lang="es-ES" noProof="0" dirty="0"/>
          </a:p>
        </p:txBody>
      </p: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45FCBBE-14BC-B331-88E0-629827A5F8C3}"/>
              </a:ext>
            </a:extLst>
          </p:cNvPr>
          <p:cNvSpPr/>
          <p:nvPr/>
        </p:nvSpPr>
        <p:spPr>
          <a:xfrm>
            <a:off x="7103496" y="5710409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artefactos por defecto</a:t>
            </a:r>
            <a:endParaRPr lang="es-ES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18C4FB20-4E88-88F8-F9C1-60964C242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BB0B32AB-75F7-0039-882E-425754497B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FEF9ECF3-A6FA-D3C8-CDD1-53F150DA9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32660" y="315885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7" grpId="0" animBg="1"/>
      <p:bldP spid="55" grpId="0" animBg="1"/>
      <p:bldP spid="56" grpId="0" animBg="1"/>
      <p:bldP spid="5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C22C-DC5B-B9A0-34A2-959C5818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6734645-0DF6-1064-C603-C0E9CCA2AAED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9D022-59D6-3403-D321-14DEE4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475A4A-9873-C6EF-B6FB-AD766163C7B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6/6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1AA28A-5A2C-E407-D19D-362C2DFE1A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69FE3-1AEF-2FEC-7580-6ABD0E7BEE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A5CAD1-167C-FE14-4033-CBCD411C1C1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42D2D7-DD91-C0A5-626A-74688976E74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482E445-E367-0325-7C66-E12E91681B2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70D4A-BECC-B798-F62D-B529A90D4AEF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8DBE6F-89FC-5E0D-9944-A46E321D4E5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203CE3-059B-1441-927E-C095AF7124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8496EC-61DB-E7E2-5FB5-9DFD2AC5F6E0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5CF1603B-8E5C-91E8-D2F8-FC4E4E8ED7ED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E19182AE-BCBC-5186-5968-950421FF7FD4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8214F8D9-AB71-735B-D78E-08B4BE27266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A653098F-D0CD-75E3-DF48-6BDB9420E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DBDC62CE-C7D3-9001-53BC-27889EC37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B7F7A8E5-47AA-F9F3-6BEF-7172CA265D1F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3F554BBC-0A23-3938-0F68-A6C0046F0AE5}"/>
                </a:ext>
              </a:extLst>
            </p:cNvPr>
            <p:cNvSpPr txBox="1"/>
            <p:nvPr/>
          </p:nvSpPr>
          <p:spPr>
            <a:xfrm>
              <a:off x="5542941" y="4706684"/>
              <a:ext cx="3111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/>
                <a:t>Módulo</a:t>
              </a:r>
              <a:r>
                <a:rPr lang="en-GB" b="1" dirty="0"/>
                <a:t> de </a:t>
              </a:r>
              <a:r>
                <a:rPr lang="en-GB" b="1" dirty="0" err="1"/>
                <a:t>análisis</a:t>
              </a:r>
              <a:r>
                <a:rPr lang="en-GB" b="1" dirty="0"/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59740246-FB26-3E8B-15DD-B34E7AB8F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38F385F5-FB92-B7B4-1606-1D789D3653D8}"/>
              </a:ext>
            </a:extLst>
          </p:cNvPr>
          <p:cNvSpPr/>
          <p:nvPr/>
        </p:nvSpPr>
        <p:spPr>
          <a:xfrm>
            <a:off x="7103496" y="4078427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visualizaciones</a:t>
            </a:r>
            <a:endParaRPr lang="es-ES" b="1" noProof="0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EA7C4AC3-5C0D-2267-8758-7D740152D859}"/>
              </a:ext>
            </a:extLst>
          </p:cNvPr>
          <p:cNvSpPr/>
          <p:nvPr/>
        </p:nvSpPr>
        <p:spPr>
          <a:xfrm>
            <a:off x="7103496" y="4775855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Herramientas de DM</a:t>
            </a:r>
            <a:endParaRPr lang="es-ES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D7AB04B-88DE-7EC4-EDCF-DA8FB51C4079}"/>
              </a:ext>
            </a:extLst>
          </p:cNvPr>
          <p:cNvSpPr/>
          <p:nvPr/>
        </p:nvSpPr>
        <p:spPr>
          <a:xfrm>
            <a:off x="7103496" y="5407877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Gestión de Logs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933F5E1-5F1B-C9B4-27F1-E3D93A7C08D7}"/>
              </a:ext>
            </a:extLst>
          </p:cNvPr>
          <p:cNvSpPr/>
          <p:nvPr/>
        </p:nvSpPr>
        <p:spPr>
          <a:xfrm>
            <a:off x="1557830" y="4074165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opciones</a:t>
            </a:r>
            <a:endParaRPr lang="es-ES" b="1" noProof="0" dirty="0"/>
          </a:p>
        </p:txBody>
      </p:sp>
      <p:pic>
        <p:nvPicPr>
          <p:cNvPr id="26" name="Graphic 25" descr="Star with solid fill">
            <a:extLst>
              <a:ext uri="{FF2B5EF4-FFF2-40B4-BE49-F238E27FC236}">
                <a16:creationId xmlns:a16="http://schemas.microsoft.com/office/drawing/2014/main" id="{213CB470-D599-D40F-9DB2-11A99811E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1094" y="3140448"/>
            <a:ext cx="914400" cy="914400"/>
          </a:xfrm>
          <a:prstGeom prst="rect">
            <a:avLst/>
          </a:prstGeom>
        </p:spPr>
      </p:pic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A52CFD4C-76E6-CAE5-9C27-1CEC6E365C8D}"/>
              </a:ext>
            </a:extLst>
          </p:cNvPr>
          <p:cNvSpPr/>
          <p:nvPr/>
        </p:nvSpPr>
        <p:spPr>
          <a:xfrm>
            <a:off x="1557830" y="477391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fino con los datos brutos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259690B9-E191-5703-45DB-BCC0CBDD3A14}"/>
              </a:ext>
            </a:extLst>
          </p:cNvPr>
          <p:cNvSpPr/>
          <p:nvPr/>
        </p:nvSpPr>
        <p:spPr>
          <a:xfrm>
            <a:off x="1557830" y="5466506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/ Inferencia con  datos preprocesados</a:t>
            </a:r>
          </a:p>
        </p:txBody>
      </p:sp>
      <p:pic>
        <p:nvPicPr>
          <p:cNvPr id="31" name="Graphic 30" descr="Star with solid fill">
            <a:extLst>
              <a:ext uri="{FF2B5EF4-FFF2-40B4-BE49-F238E27FC236}">
                <a16:creationId xmlns:a16="http://schemas.microsoft.com/office/drawing/2014/main" id="{F321198A-4763-8193-662C-87AB1B8C1D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7968" y="308661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45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5" grpId="0" animBg="1"/>
      <p:bldP spid="13" grpId="0" animBg="1"/>
      <p:bldP spid="29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064-A3BB-8879-A341-2B183101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20432B-CB4B-17B7-6888-4E4AE1CC4317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4DE5D4-B89A-1D78-42BB-4EE290D8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FD899-0BE3-3C21-97C1-B021A06F4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70A15E-DE0D-041D-1EC3-7D80A2AE6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CC1F7-D45C-2069-6723-C2BA04682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B6ABB2-7C00-77EF-D280-5DC616D75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1CCEF8-E0CF-9488-EC87-629BCF830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4E8259-FC4F-BAE9-F741-F9BC76650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FD1A26-D949-6769-6E6A-02DE5845F4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Caso de uso | Segmentación y anomalías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4CACD17-C767-FED9-9968-15425BC8DEE1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A2EBA37-14EC-8BCA-A134-7CCB4EB493BD}"/>
              </a:ext>
            </a:extLst>
          </p:cNvPr>
          <p:cNvSpPr/>
          <p:nvPr/>
        </p:nvSpPr>
        <p:spPr>
          <a:xfrm>
            <a:off x="4416665" y="394442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9F5B5-FF03-CFE0-C6F0-ED4D27C00F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CA2B42-A75B-7C4B-811D-AB0C31DF7F44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Momento del apagón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DACD4-9CAE-CA25-A241-6F3D73C9705C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220A5-892F-2008-5412-938F5CEBE906}"/>
              </a:ext>
            </a:extLst>
          </p:cNvPr>
          <p:cNvSpPr txBox="1"/>
          <p:nvPr/>
        </p:nvSpPr>
        <p:spPr>
          <a:xfrm>
            <a:off x="274494" y="3609000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Zoom Izquierda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E17B2-35C3-BF28-1091-6DAEE087FEDE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AF69A-1D82-30A8-697F-56A37D0E822C}"/>
              </a:ext>
            </a:extLst>
          </p:cNvPr>
          <p:cNvSpPr txBox="1"/>
          <p:nvPr/>
        </p:nvSpPr>
        <p:spPr>
          <a:xfrm>
            <a:off x="-69278" y="3609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Bloqueo y recuperación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370FF8-F133-69A0-6C4F-FAC61BCD1591}"/>
              </a:ext>
            </a:extLst>
          </p:cNvPr>
          <p:cNvSpPr txBox="1"/>
          <p:nvPr/>
        </p:nvSpPr>
        <p:spPr>
          <a:xfrm>
            <a:off x="-69278" y="3609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 y pico de las renovables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C08A8-244B-3E54-B1E9-6787FBD3582D}"/>
              </a:ext>
            </a:extLst>
          </p:cNvPr>
          <p:cNvGrpSpPr/>
          <p:nvPr/>
        </p:nvGrpSpPr>
        <p:grpSpPr>
          <a:xfrm>
            <a:off x="357300" y="5873409"/>
            <a:ext cx="1089579" cy="1060938"/>
            <a:chOff x="11207068" y="5072674"/>
            <a:chExt cx="1089579" cy="1060938"/>
          </a:xfrm>
        </p:grpSpPr>
        <p:pic>
          <p:nvPicPr>
            <p:cNvPr id="35" name="Graphic 34" descr="Lamp with solid fill">
              <a:extLst>
                <a:ext uri="{FF2B5EF4-FFF2-40B4-BE49-F238E27FC236}">
                  <a16:creationId xmlns:a16="http://schemas.microsoft.com/office/drawing/2014/main" id="{346553E8-E3A1-C687-7C30-488D0D00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andle with solid fill">
              <a:extLst>
                <a:ext uri="{FF2B5EF4-FFF2-40B4-BE49-F238E27FC236}">
                  <a16:creationId xmlns:a16="http://schemas.microsoft.com/office/drawing/2014/main" id="{31BD7F1B-6137-ED97-9FD2-EC27536A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8186923-C0B2-2FFD-64CB-F51373FBF87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24</a:t>
            </a:fld>
            <a:endParaRPr lang="es-E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18CA2D1-ED52-5048-E474-23C26D00E0BE}"/>
              </a:ext>
            </a:extLst>
          </p:cNvPr>
          <p:cNvSpPr/>
          <p:nvPr/>
        </p:nvSpPr>
        <p:spPr>
          <a:xfrm rot="10800000">
            <a:off x="173250" y="1305924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127764-7BF5-291F-5210-8897A84FA390}"/>
              </a:ext>
            </a:extLst>
          </p:cNvPr>
          <p:cNvSpPr/>
          <p:nvPr/>
        </p:nvSpPr>
        <p:spPr>
          <a:xfrm>
            <a:off x="0" y="1296299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200"/>
    </mc:Choice>
    <mc:Fallback xmlns="">
      <p:transition advTm="3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8" grpId="0"/>
      <p:bldP spid="28" grpId="1"/>
      <p:bldP spid="29" grpId="0"/>
      <p:bldP spid="30" grpId="0"/>
      <p:bldP spid="30" grpId="1"/>
      <p:bldP spid="33" grpId="0"/>
      <p:bldP spid="3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76CB-5AB8-B748-B6A3-2E6A4E3F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C6E1BC-485B-BCDC-19E1-DD6F6123036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7152C6-0C0C-E8BF-4908-DD203BC3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ABA513-E695-35E1-4899-7B443811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1EE794-F8CA-83ED-17DD-33E8EBCE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99E5B2-E2D3-26D3-0D12-1A7C7B72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0F0271-BA82-AE5A-8E30-DB311FC2F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51CCE-1A7A-A436-CDD6-824EF81A7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4C10DB-E5E1-8F59-4108-851462A6E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7586C-9C80-5689-54B8-03FE6FC21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784421-20CE-C15C-10DA-A6ED2A48F1AF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Estabilización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5783AB-563A-243F-85D2-A5FA0767CF91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Recuperación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E06CB-3C41-E5F0-3464-26C626B8969D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Bloqueo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4F247F-149A-B281-C023-B8C3352B47F4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Apagón</a:t>
            </a:r>
            <a:endParaRPr lang="es-ES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5DA2D3-5A57-0C60-27DA-1ACB2DD48A83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ABD23-278E-C134-B46D-447AAA6F6237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Pico de renovables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1B052-01EB-9BB5-5757-EC016B5386C6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Acerquémonos a la zona del apagón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F8684F-738B-A5ED-CF10-AB651705B2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4B1166-DA18-A41A-9519-94EAE0D72AC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Caso de uso | Segmentación y anomalías | Multivariable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CC0D7B5-E5A0-C5E3-21CF-17737A52B44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5DF7E57-7EFD-D70F-04F7-008D4DF49542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71C3E577-3FA3-5CB2-FCFA-31B28BB7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651CDC87-EAB7-64FA-FF88-40352EF5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FAEDA-B4AE-75C1-C426-117A4DD6324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AFC5B-9053-D2A6-7847-400699AB7C71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7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93"/>
    </mc:Choice>
    <mc:Fallback xmlns="">
      <p:transition advTm="2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0" grpId="0"/>
      <p:bldP spid="30" grpId="1"/>
      <p:bldP spid="11" grpId="0"/>
      <p:bldP spid="11" grpId="1"/>
      <p:bldP spid="41" grpId="0"/>
      <p:bldP spid="46" grpId="0"/>
      <p:bldP spid="46" grpId="1"/>
      <p:bldP spid="24" grpId="0"/>
      <p:bldP spid="24" grpId="1"/>
      <p:bldP spid="38" grpId="0"/>
      <p:bldP spid="3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8359C-7D1D-7F58-308D-DB827B03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519BE4-561D-586D-0DD1-24AC1BB0CA34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14F7-D34E-D684-CC45-9599A415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AF605C-C961-76B2-47F0-0CE9457EA7C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pre-entrenados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C21C28-F207-FC99-A00E-13D4E53727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26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5F3CE1-5213-45B8-62EE-6047A6879F6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F55216-3E48-2D0F-308C-DA74967972D3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2C3B8A-6793-5B3C-9C11-465FF1AD3E36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5CAC5-1815-69DE-D2EE-C477B7B07D1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622D78-6B0F-4E8C-A0A1-C22CB87296AD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E913A4-8594-B717-3BC3-EAEE0BD1BE12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2A5A36B6-4B56-8E31-3441-205A2054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723113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667E6600-9937-1BA7-C1C2-5CD4CA2AE2E4}"/>
              </a:ext>
            </a:extLst>
          </p:cNvPr>
          <p:cNvSpPr txBox="1">
            <a:spLocks/>
          </p:cNvSpPr>
          <p:nvPr/>
        </p:nvSpPr>
        <p:spPr>
          <a:xfrm>
            <a:off x="-274329" y="2621258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Entrenamiento </a:t>
            </a:r>
          </a:p>
          <a:p>
            <a:pPr marL="0" indent="0" algn="ctr">
              <a:buNone/>
            </a:pPr>
            <a:r>
              <a:rPr lang="es-ES" sz="2400" dirty="0"/>
              <a:t>+ Inferencia</a:t>
            </a:r>
          </a:p>
          <a:p>
            <a:pPr marL="0" indent="0" algn="ctr">
              <a:buNone/>
            </a:pPr>
            <a:r>
              <a:rPr lang="es-ES" sz="2400" noProof="0" dirty="0"/>
              <a:t>clásico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1621EC4-A78B-51E1-56BB-1BE96079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B9B2BA5-D324-41C9-35EC-4EC3E0A2D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682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D3E3-DC8F-E0BD-3C57-61DBF54C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E7CBE3-48D9-D734-E57B-5A89511D3BD6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A8AD-B5A0-8A86-665D-DBAB0825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4AFEEE-104C-FFD6-25C6-87DB1F4D39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36E1A2-0876-6117-A891-8158EBA252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27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CE2CB-BC9E-EBA2-9349-0D48A3E122D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DE86D1-7FA6-6FE8-B34D-D7E1E8C5A5A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F20BF7A-9239-6511-A573-E71187288B7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A11F8-8DCC-998D-316B-B7A24F485E5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0CCF8E-4D6A-089C-BCA2-020B36069AE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78F981-EE3C-6308-9BFB-3ECAFDD05F9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48A8FD-8AAD-FBF0-2003-876684D8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47094335-D34A-30CC-4A85-9B07AD101F30}"/>
              </a:ext>
            </a:extLst>
          </p:cNvPr>
          <p:cNvSpPr txBox="1">
            <a:spLocks/>
          </p:cNvSpPr>
          <p:nvPr/>
        </p:nvSpPr>
        <p:spPr>
          <a:xfrm>
            <a:off x="-274329" y="3169210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directa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79866-2B37-293A-064E-D3D4C03E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87" y="2743986"/>
            <a:ext cx="4918323" cy="12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1E7571-CAA4-11AC-1E3B-13F90E07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9B6014-CBF9-609F-AECC-2DB73249A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44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2C7-4B96-082E-98B2-FDBED69C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6492F-A824-1227-2B5A-ACD98ADD12CD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050B-67A3-4102-36A9-B345E342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29A359-37FB-CC18-F20C-CCBD8F3DDC5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F3FCE74-6E58-6DD6-9453-617A621D7E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28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21277F-E8A2-B2EB-4B92-8B4FA01F3CB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AEB397-5540-5155-4C1A-6C817960E27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3E5C2C-305A-9F0F-A76A-30CC6F66A6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BB45E-111E-A72A-6FB2-CCFB4759348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0474E7A-6B38-6AF1-85EA-492F1CEAF5D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8BED5E-8FFF-718E-C6FE-BD7B81BAD5A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09E7E-8781-9849-6AD8-7AA0861A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A2B2494-3CA1-4DD1-E64A-D222C831CA72}"/>
              </a:ext>
            </a:extLst>
          </p:cNvPr>
          <p:cNvSpPr txBox="1">
            <a:spLocks/>
          </p:cNvSpPr>
          <p:nvPr/>
        </p:nvSpPr>
        <p:spPr>
          <a:xfrm>
            <a:off x="-103513" y="3209879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</a:t>
            </a:r>
            <a:r>
              <a:rPr lang="es-ES" sz="2400" noProof="0" dirty="0" err="1"/>
              <a:t>zero-shot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835191-D24E-E724-C7FE-B563D474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79E472-4270-9193-A8EC-47019AF4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405171"/>
            <a:ext cx="4313238" cy="19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E4576D-0D27-8830-BC98-85CAFC34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14" y="2394992"/>
            <a:ext cx="4370266" cy="19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4C7FB8-7BE6-CCB3-8DC0-39EE4E126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722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29F7-6614-6698-0986-14B97000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3B104E-8492-AFC9-B141-A4E526857E85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AF79-5BC2-B16D-7249-7CB3708F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AA7B0A-9C77-6D88-385E-263693C068E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785FB7C-78E3-3E22-3DE1-B8B8164C83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29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F537AF-87BD-AB77-72FA-F6388AF90D0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03AE65-2F17-00AE-5B56-E7EB16E23EF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E85C5A0-E428-0F09-3B38-89E40664103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FB3B1-FC53-ADBE-456D-6628F1446B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D5B930-E51D-CC37-88C0-A1CCFB19C5D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28600E-30E9-02EB-17C7-8D20718BFE8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E943C771-349F-786A-8F60-2BFA1197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8FAFE9E-DE94-7C15-1D99-5381640C3161}"/>
              </a:ext>
            </a:extLst>
          </p:cNvPr>
          <p:cNvSpPr txBox="1">
            <a:spLocks/>
          </p:cNvSpPr>
          <p:nvPr/>
        </p:nvSpPr>
        <p:spPr>
          <a:xfrm>
            <a:off x="48794" y="3244333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Con ajuste fino</a:t>
            </a:r>
            <a:endParaRPr lang="es-ES" sz="2400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D0B4DE-40AF-6A77-456F-14B8A276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DA3899C-B4DC-FE49-E540-5B39D3A6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8" y="1840062"/>
            <a:ext cx="5907721" cy="31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26AC27E-8F04-7445-7815-283F5881A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7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8280-A789-F373-A3AE-BCEBD8CF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A4849E-62BB-FB20-F8C9-0851113835E6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3DBC0-B796-7896-DF7E-917A0660E3A7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Contenido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6881-82CC-02C4-0709-49753A2C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DAB9F-08D2-202C-7C06-A2409CF7D660}"/>
              </a:ext>
            </a:extLst>
          </p:cNvPr>
          <p:cNvSpPr txBox="1"/>
          <p:nvPr/>
        </p:nvSpPr>
        <p:spPr>
          <a:xfrm>
            <a:off x="902090" y="2567226"/>
            <a:ext cx="8525374" cy="2922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Introducción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Herramientas y metodología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Resultados experimentales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Discusión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Conclusiones y trabajo futuro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3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14E5-8A3D-C65F-F3E2-C37B06B1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88AF6D-BC47-AA98-CF70-9B1ABA142EC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1BC9-F1FB-910A-29A9-AEBE1802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1E23B-F825-084C-21EB-8B4171C1E00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AE02D6-E036-5824-A7E4-6C8F93F352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30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9AB99B-2F59-4732-D655-06BDD3409E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5177BD-296D-5F3F-A40B-754224A86F1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AB242A3-0DEF-09F2-98C2-597AEE04C4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147CE-7F59-C645-921E-FE57C9EEB2F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112F48C-C1CF-3C3B-8478-DC877BF06AF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48996B-356E-3E41-F7F2-3A33F63A3C1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102B1B-8696-61A9-227E-29F8552B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89" y="1523727"/>
            <a:ext cx="4157323" cy="4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83A210A-14BD-044F-40D0-5C6F39FF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3335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8E65-57FC-4C22-6385-29CBB1F2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E551CB-903B-E9A8-9DB0-2DA55688B6A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A23F6-9791-CE63-A0B8-EC7B364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38BF4-B0E6-BDDB-3030-D736867B9D0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C5A2E4-DC6D-4710-B84A-79D073429A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31</a:t>
            </a:fld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6BF2519-1871-4734-AA5C-7295BDB3DF1D}"/>
              </a:ext>
            </a:extLst>
          </p:cNvPr>
          <p:cNvSpPr txBox="1">
            <a:spLocks/>
          </p:cNvSpPr>
          <p:nvPr/>
        </p:nvSpPr>
        <p:spPr>
          <a:xfrm>
            <a:off x="4565579" y="6222764"/>
            <a:ext cx="3426741" cy="267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noProof="0" dirty="0">
                <a:hlinkClick r:id="rId4"/>
              </a:rPr>
              <a:t>https://conference.mlinpl.org/docs/srw_talk_3.pdf</a:t>
            </a:r>
          </a:p>
          <a:p>
            <a:endParaRPr lang="es-ES" noProof="0" dirty="0"/>
          </a:p>
        </p:txBody>
      </p:sp>
      <p:pic>
        <p:nvPicPr>
          <p:cNvPr id="11" name="Imagen 1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400B2224-5102-2B46-BCF8-A5E02686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" b="9091"/>
          <a:stretch/>
        </p:blipFill>
        <p:spPr>
          <a:xfrm>
            <a:off x="1743330" y="1710204"/>
            <a:ext cx="9071241" cy="4280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2FDDE4-A287-451E-E10B-74F92B99F31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1CCFD7-7D0D-F885-9FB8-24D21878EA4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61FFF-3A10-E9A0-3261-338B53D4C2F9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B6255B-776C-A07B-0CC5-FF9956E6E2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1FA7E9-BA58-FDE7-31E9-E5DFEC22967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1345D6-B031-49D0-8DED-608DEF6B093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2A7842E-6C91-92ED-D45A-578701002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41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B2D6D-7F53-557E-11F4-89F521CE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F3A91D-31D1-70BA-3DB1-820CBB8B85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3DE1-E213-EFB9-3D93-D41F3B4E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78A245-D7E5-21FC-1623-A2AA96E6F7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7C644B5-2521-6D6F-6510-BBD18BC94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32</a:t>
            </a:fld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E7374C-689E-2634-00CC-B1107BACCFF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11B198D9-BCCD-6A4A-2CEE-52DFBC1D536B}"/>
              </a:ext>
            </a:extLst>
          </p:cNvPr>
          <p:cNvSpPr txBox="1">
            <a:spLocks/>
          </p:cNvSpPr>
          <p:nvPr/>
        </p:nvSpPr>
        <p:spPr>
          <a:xfrm>
            <a:off x="1247724" y="1664671"/>
            <a:ext cx="4804063" cy="934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Modelo fundacional </a:t>
            </a:r>
            <a:r>
              <a:rPr lang="es-ES" sz="2400" b="1" noProof="0" dirty="0"/>
              <a:t>multitarea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E7177-3EF3-60EC-656D-F00450AE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0" y="3075877"/>
            <a:ext cx="3985013" cy="314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BD3C0B-EB93-DF65-9D34-E4948B568332}"/>
              </a:ext>
            </a:extLst>
          </p:cNvPr>
          <p:cNvGrpSpPr/>
          <p:nvPr/>
        </p:nvGrpSpPr>
        <p:grpSpPr>
          <a:xfrm>
            <a:off x="6095963" y="1463676"/>
            <a:ext cx="4804137" cy="5075236"/>
            <a:chOff x="6095963" y="1463676"/>
            <a:chExt cx="4804137" cy="50752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D9616F-C5BB-449D-BCD2-FE9B99B3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63" y="2760309"/>
              <a:ext cx="4804137" cy="3778603"/>
            </a:xfrm>
            <a:prstGeom prst="rect">
              <a:avLst/>
            </a:prstGeom>
          </p:spPr>
        </p:pic>
        <p:sp>
          <p:nvSpPr>
            <p:cNvPr id="3" name="Content Placeholder 18">
              <a:extLst>
                <a:ext uri="{FF2B5EF4-FFF2-40B4-BE49-F238E27FC236}">
                  <a16:creationId xmlns:a16="http://schemas.microsoft.com/office/drawing/2014/main" id="{D7CF9B48-62ED-314B-6E18-6F97E7F4BEA7}"/>
                </a:ext>
              </a:extLst>
            </p:cNvPr>
            <p:cNvSpPr txBox="1">
              <a:spLocks/>
            </p:cNvSpPr>
            <p:nvPr/>
          </p:nvSpPr>
          <p:spPr>
            <a:xfrm>
              <a:off x="6700837" y="1463676"/>
              <a:ext cx="3819525" cy="1336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400"/>
                <a:t>Afirman que </a:t>
              </a:r>
              <a:r>
                <a:rPr lang="es-ES" sz="2400" b="1"/>
                <a:t>captura comportamientos en el espacio latente</a:t>
              </a:r>
              <a:endParaRPr lang="es-ES" sz="2400" b="1" noProof="0"/>
            </a:p>
            <a:p>
              <a:pPr algn="ctr"/>
              <a:endParaRPr lang="es-ES"/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6595009-C678-0E64-C9CE-51BA379A0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662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5"/>
    </mc:Choice>
    <mc:Fallback xmlns="">
      <p:transition spd="slow" advTm="19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2D4E-15E2-760B-DC09-F7DDDAA8E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7630E5-2078-9671-6FD5-FDA494D1E16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11E7-B9DC-02E6-E1B5-416A7DDC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F3DCF-546E-58DC-70FE-BF115F84AA1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A9CF4B4-F943-029C-4B40-B200B585E6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33</a:t>
            </a:fld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5513D-ED09-2670-CBE4-D9FD528666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786625-5DB3-3728-FD43-638D142234F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10133E-89A6-0610-F3C7-2E09BF175CD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50B038-1627-80EB-83D1-181F8966CCD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F711D1-5593-078C-84F7-14FE0DDBEE2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6081130-0A4D-A330-245D-13CB90757A03}"/>
              </a:ext>
            </a:extLst>
          </p:cNvPr>
          <p:cNvSpPr txBox="1">
            <a:spLocks/>
          </p:cNvSpPr>
          <p:nvPr/>
        </p:nvSpPr>
        <p:spPr>
          <a:xfrm>
            <a:off x="1549400" y="1698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/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blipFill>
                <a:blip r:embed="rId9"/>
                <a:stretch>
                  <a:fillRect l="-2869" t="-2632" r="-4918" b="-105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E04853-B0B1-C332-804F-B6CE5521D346}"/>
              </a:ext>
            </a:extLst>
          </p:cNvPr>
          <p:cNvSpPr txBox="1"/>
          <p:nvPr/>
        </p:nvSpPr>
        <p:spPr>
          <a:xfrm>
            <a:off x="4879521" y="5583474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Modelo de DL</a:t>
            </a:r>
            <a:endParaRPr lang="es-E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B3767-F28B-15FB-E343-59AAA1B91990}"/>
              </a:ext>
            </a:extLst>
          </p:cNvPr>
          <p:cNvSpPr txBox="1"/>
          <p:nvPr/>
        </p:nvSpPr>
        <p:spPr>
          <a:xfrm>
            <a:off x="7405332" y="37674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5D77AD-DF52-1C63-C0AB-4017FF7785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711" y="3931008"/>
            <a:ext cx="1377674" cy="611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6F8833-606C-CD4D-D575-AE564CA99F91}"/>
              </a:ext>
            </a:extLst>
          </p:cNvPr>
          <p:cNvSpPr txBox="1"/>
          <p:nvPr/>
        </p:nvSpPr>
        <p:spPr>
          <a:xfrm>
            <a:off x="1226767" y="54211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Datos originales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4003B-6BA8-B463-B239-0C7E4C76F3F5}"/>
              </a:ext>
            </a:extLst>
          </p:cNvPr>
          <p:cNvSpPr txBox="1"/>
          <p:nvPr/>
        </p:nvSpPr>
        <p:spPr>
          <a:xfrm>
            <a:off x="3356769" y="54515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F0B1A05-B29B-89A5-B0BF-5531887ED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3799" y="3294193"/>
            <a:ext cx="795646" cy="79564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B86ECD5-3912-DC99-3C11-1D4BD9C1F9EF}"/>
              </a:ext>
            </a:extLst>
          </p:cNvPr>
          <p:cNvSpPr/>
          <p:nvPr/>
        </p:nvSpPr>
        <p:spPr>
          <a:xfrm>
            <a:off x="2793092" y="41227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0B25-7BB2-8DEE-7B42-7FDB5AFEB7F8}"/>
              </a:ext>
            </a:extLst>
          </p:cNvPr>
          <p:cNvSpPr txBox="1"/>
          <p:nvPr/>
        </p:nvSpPr>
        <p:spPr>
          <a:xfrm>
            <a:off x="8749562" y="55862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56B52529-ED41-3641-A6A8-8C28167E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67970" y="36802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eepvats_intro.png">
            <a:extLst>
              <a:ext uri="{FF2B5EF4-FFF2-40B4-BE49-F238E27FC236}">
                <a16:creationId xmlns:a16="http://schemas.microsoft.com/office/drawing/2014/main" id="{06CFBA7B-A7A2-EE26-529F-2920A5F0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08812" y="37120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C985061-B5B9-389F-FE3F-16F51E48FEB7}"/>
              </a:ext>
            </a:extLst>
          </p:cNvPr>
          <p:cNvSpPr/>
          <p:nvPr/>
        </p:nvSpPr>
        <p:spPr>
          <a:xfrm>
            <a:off x="5284709" y="41281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E31B2F4-10C1-E902-C9C2-F713AE493CD6}"/>
              </a:ext>
            </a:extLst>
          </p:cNvPr>
          <p:cNvSpPr/>
          <p:nvPr/>
        </p:nvSpPr>
        <p:spPr>
          <a:xfrm>
            <a:off x="8033716" y="41276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F64001-C3CC-A97D-F47D-D5A23D6424A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475928" y="-4091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912E389-66CB-BFEB-9805-AC33F3AF60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75928" y="31974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F3E61D-9CDE-C27B-4DEA-6E162FE47B1B}"/>
              </a:ext>
            </a:extLst>
          </p:cNvPr>
          <p:cNvSpPr txBox="1"/>
          <p:nvPr/>
        </p:nvSpPr>
        <p:spPr>
          <a:xfrm>
            <a:off x="7300184" y="19150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31D6F7-A602-A1FF-15F4-296B31CE58E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3400279" y="3634541"/>
            <a:ext cx="1432684" cy="1139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A98542-5824-DB3D-9EFE-B9D4E6A090F6}"/>
              </a:ext>
            </a:extLst>
          </p:cNvPr>
          <p:cNvSpPr txBox="1"/>
          <p:nvPr/>
        </p:nvSpPr>
        <p:spPr>
          <a:xfrm>
            <a:off x="10559926" y="55743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F347EB0-406F-3ED2-D67E-7C60FAD3AE51}"/>
              </a:ext>
            </a:extLst>
          </p:cNvPr>
          <p:cNvSpPr/>
          <p:nvPr/>
        </p:nvSpPr>
        <p:spPr>
          <a:xfrm>
            <a:off x="10710949" y="41199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34" name="Picture 2" descr="undefined">
            <a:extLst>
              <a:ext uri="{FF2B5EF4-FFF2-40B4-BE49-F238E27FC236}">
                <a16:creationId xmlns:a16="http://schemas.microsoft.com/office/drawing/2014/main" id="{41E3BCCD-453F-1091-E63B-B91B40E5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2" y="35091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4ED164-290C-DB4D-8080-FA0ADEA9391D}"/>
              </a:ext>
            </a:extLst>
          </p:cNvPr>
          <p:cNvSpPr txBox="1"/>
          <p:nvPr/>
        </p:nvSpPr>
        <p:spPr>
          <a:xfrm>
            <a:off x="8982078" y="3070734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 dirty="0"/>
              <a:t>Opción de ajuste fino “al vuelo”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6E35D0-62D5-F0F0-6178-0942EFAB9CA9}"/>
              </a:ext>
            </a:extLst>
          </p:cNvPr>
          <p:cNvSpPr txBox="1"/>
          <p:nvPr/>
        </p:nvSpPr>
        <p:spPr>
          <a:xfrm>
            <a:off x="4456904" y="2846519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/>
              <a:t>MOMENT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9E62D8-C881-3618-2C6D-65F697569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1851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1"/>
    </mc:Choice>
    <mc:Fallback xmlns="">
      <p:transition spd="slow" advTm="36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4" grpId="0"/>
      <p:bldP spid="15" grpId="0"/>
      <p:bldP spid="17" grpId="0" animBg="1"/>
      <p:bldP spid="18" grpId="0"/>
      <p:bldP spid="18" grpId="1"/>
      <p:bldP spid="24" grpId="0" animBg="1"/>
      <p:bldP spid="24" grpId="1" animBg="1"/>
      <p:bldP spid="26" grpId="0" animBg="1"/>
      <p:bldP spid="29" grpId="0"/>
      <p:bldP spid="31" grpId="0"/>
      <p:bldP spid="33" grpId="0" animBg="1"/>
      <p:bldP spid="35" grpId="0"/>
      <p:bldP spid="35" grpId="1"/>
      <p:bldP spid="36" grpId="0"/>
      <p:bldP spid="3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69E0-B6E3-E112-99B0-22D891D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7F03A2-5CE9-680E-E17D-2B61932BE86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2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Parámetros (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38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113</a:t>
                          </a:r>
                          <a:r>
                            <a:rPr lang="es-ES" baseline="0" noProof="0" dirty="0"/>
                            <a:t> M</a:t>
                          </a:r>
                          <a:endParaRPr lang="es-ES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346 M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0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i="0" noProof="0" dirty="0"/>
                            <a:t>457 K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3810" r="-333" b="-2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181667" r="-333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277049" r="-33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667" t="-383333" r="-333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667" t="-483333" r="-333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1CB285-8FED-643B-1B24-221627986A9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615AF-980F-3841-EB79-435BAD2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34</a:t>
            </a:fld>
            <a:endParaRPr lang="es-ES" noProof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3165D1-9C76-1045-B98B-19A364BA5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581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68AD-821F-7CE2-D903-0811560A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E038CE-FD1A-4D24-A2C5-4EBC506BEC46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77C49A-561B-0688-9EDF-5D95451EC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A1FC1E-109D-EA62-2C29-74F39C57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D0F26D-E409-783B-E2AC-E4A797DED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17572F-2A57-6373-7113-2B5366C54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8F9FA-B38B-82B3-62ED-0DF5ED190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FAB609-DA92-9A25-C952-27877E06541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Caso de uso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(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)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166CD6A-8B2B-68ED-DE59-26EF04F33F4E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0B9A4AC-2CB4-5ACD-E990-D88218652E12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detecta la anomalía (menos clara que con MTSAE)</a:t>
            </a:r>
          </a:p>
          <a:p>
            <a:r>
              <a:rPr lang="es-ES" dirty="0"/>
              <a:t>La segmentación no es clara</a:t>
            </a:r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DA655E1D-42A7-B8DF-2094-584A79B17ECD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4E3DBE9D-C8CC-19E9-8BD1-CC56C12B73EA}"/>
              </a:ext>
            </a:extLst>
          </p:cNvPr>
          <p:cNvSpPr txBox="1">
            <a:spLocks/>
          </p:cNvSpPr>
          <p:nvPr/>
        </p:nvSpPr>
        <p:spPr>
          <a:xfrm>
            <a:off x="8615136" y="6362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35</a:t>
            </a:fld>
            <a:endParaRPr lang="es-E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07513-27F7-D392-4BEA-123C73C32FD2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53" name="Graphic 52" descr="Lamp with solid fill">
              <a:extLst>
                <a:ext uri="{FF2B5EF4-FFF2-40B4-BE49-F238E27FC236}">
                  <a16:creationId xmlns:a16="http://schemas.microsoft.com/office/drawing/2014/main" id="{A396AFA1-8BCF-086F-6934-4818618F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Candle with solid fill">
              <a:extLst>
                <a:ext uri="{FF2B5EF4-FFF2-40B4-BE49-F238E27FC236}">
                  <a16:creationId xmlns:a16="http://schemas.microsoft.com/office/drawing/2014/main" id="{35468285-A2BF-9317-1BA8-4DDA8045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5A53F-0D9F-922E-9EEA-03F174588B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CA92E8-0248-15E2-1A2C-FF99A849B91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41F9E29-5C1A-62B4-DD82-BD908941B0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D9CA80-7007-FE86-A591-739954DF9D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035949-5216-92D6-7D62-1AB4BC0D18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5A980D5-AFB9-A0EB-9160-612044FDF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511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8"/>
    </mc:Choice>
    <mc:Fallback xmlns="">
      <p:transition spd="slow" advTm="3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2603-4040-DF6C-FBCB-DF5F63FC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4B2375-BFBD-1AE6-C4DE-687F469A4C33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B1AD8-11A2-5183-6882-677E9D869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746C30-1575-1AB2-9714-45A7441C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DF3500-798A-55DD-98E6-BAB3ABA44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2063EC-FE08-38F6-0B5C-52CFA146D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78FD7A-D0B1-5C92-C8D0-C96501CC3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74FC9-4385-3356-354C-1E0150F54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4BF77A9C-3E16-08C8-F408-63CB50E4BE93}"/>
              </a:ext>
            </a:extLst>
          </p:cNvPr>
          <p:cNvSpPr txBox="1">
            <a:spLocks/>
          </p:cNvSpPr>
          <p:nvPr/>
        </p:nvSpPr>
        <p:spPr>
          <a:xfrm>
            <a:off x="379851" y="1756816"/>
            <a:ext cx="11432298" cy="5043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/>
              <a:t>Se detecta mejor la anomalía (aún difícil de ver)</a:t>
            </a:r>
          </a:p>
          <a:p>
            <a:r>
              <a:rPr lang="es-ES" sz="2200" dirty="0"/>
              <a:t>La segmentación se ajusta bastante a los eventos ocurridos, pero sigue sin ser clara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BE8D2-13D8-3DD2-54A1-63E75640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8EF59-BF26-9572-F477-8EBE210BE139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Caso de uso | Multivariable (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E226559-A83B-5654-06AB-F97D20E4ED0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36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F92C2D8-0991-8AFB-CF44-A086C3BD06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CFC72-BB1D-E1EC-ED38-431920690F53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¿Apagón y bloqueo?</a:t>
            </a:r>
            <a:endParaRPr lang="es-ES" noProof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0F2F1-30A9-D8B2-F42D-4148620D0B9F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Pico de las renovables (…y un par de trozos)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56319E-5E5A-11DC-40AC-9B3806061805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¿Estado habitual + apagón? No muy claro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994490-F547-C8C9-8538-6D1FFDDAC0D9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C5625-BBA3-B65D-3B87-B493A2B72450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1E4261-CE65-110C-BB70-F70F3CDAA49B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39" name="Graphic 38" descr="Lamp with solid fill">
              <a:extLst>
                <a:ext uri="{FF2B5EF4-FFF2-40B4-BE49-F238E27FC236}">
                  <a16:creationId xmlns:a16="http://schemas.microsoft.com/office/drawing/2014/main" id="{AB430F9D-8CAB-FB04-D1EF-3ADE9A1B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Candle with solid fill">
              <a:extLst>
                <a:ext uri="{FF2B5EF4-FFF2-40B4-BE49-F238E27FC236}">
                  <a16:creationId xmlns:a16="http://schemas.microsoft.com/office/drawing/2014/main" id="{D1E4AD02-6DD6-9BD4-04EA-EECF7471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44EAD-F9C2-93F8-90AD-A9097F6E1C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D29770-49CF-2918-D022-7B865C04328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1995E4B-D635-A98D-64C9-3AB7B265626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94D2B-E1DE-E93F-2013-23AE74132B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802534-A6D1-AE5C-962F-B2102754642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33E9DC8-72BE-3C3D-C6C6-BFFA773E4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97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7"/>
    </mc:Choice>
    <mc:Fallback xmlns="">
      <p:transition spd="slow" advTm="4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2" grpId="1"/>
      <p:bldP spid="26" grpId="0"/>
      <p:bldP spid="26" grpId="1"/>
      <p:bldP spid="29" grpId="0"/>
      <p:bldP spid="29" grpId="1"/>
      <p:bldP spid="35" grpId="0"/>
      <p:bldP spid="35" grpId="1"/>
      <p:bldP spid="36" grpId="0"/>
      <p:bldP spid="3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9A05-F9E9-1742-F8F6-B455509C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9C42B42-B6E6-EE95-7EC5-7B193B0CB19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2A614-466F-DE20-B20C-B16F02DC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F2A20A-0582-F1E3-E7C7-2555D29ED5C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549795-50AF-8D24-4521-C998A94F6A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56E345E-F0C9-7287-B48A-D05096EB99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864AE97-8FB3-A25B-96F0-35D218A56343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D17892-E110-5E4B-4E2E-3536BF388B13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/>
              <a:t>Matrix </a:t>
            </a:r>
            <a:r>
              <a:rPr lang="es-ES" sz="2200" dirty="0" err="1"/>
              <a:t>Profile</a:t>
            </a:r>
            <a:endParaRPr lang="es-E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CDECD0-E2B8-DBDB-1EA3-6EE80325008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C698B-3963-E031-BEE1-E30ADE0A8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04" y="2066400"/>
            <a:ext cx="3876263" cy="4260175"/>
          </a:xfrm>
          <a:prstGeom prst="rect">
            <a:avLst/>
          </a:prstGeom>
        </p:spPr>
      </p:pic>
      <p:sp>
        <p:nvSpPr>
          <p:cNvPr id="12" name="Marcador de contenido 47">
            <a:extLst>
              <a:ext uri="{FF2B5EF4-FFF2-40B4-BE49-F238E27FC236}">
                <a16:creationId xmlns:a16="http://schemas.microsoft.com/office/drawing/2014/main" id="{47CAE9C2-47FF-DAE8-F2FD-8135760D23D3}"/>
              </a:ext>
            </a:extLst>
          </p:cNvPr>
          <p:cNvSpPr txBox="1">
            <a:spLocks/>
          </p:cNvSpPr>
          <p:nvPr/>
        </p:nvSpPr>
        <p:spPr>
          <a:xfrm>
            <a:off x="5843928" y="3151036"/>
            <a:ext cx="5236029" cy="21545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Vector de mínimos de distancias entre subsecuencias de mismo tamaño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B0201-4CA9-519C-D2BB-1691B90C07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1B676-6524-7D07-7175-1E7EDF50EF98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CC4AC5-565C-06C2-FB23-65CA214CAC0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EE63DE-576D-A334-4D0B-1AA359CDE4A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5F0E09-EE31-4B29-717C-DCECDE80385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266B4-36CA-FD33-F368-D84426662B2D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5" name="Graphic 4" descr="Lamp with solid fill">
              <a:extLst>
                <a:ext uri="{FF2B5EF4-FFF2-40B4-BE49-F238E27FC236}">
                  <a16:creationId xmlns:a16="http://schemas.microsoft.com/office/drawing/2014/main" id="{686FB64D-48E7-462F-8E1D-4C93448D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A35813D9-6E42-42A4-31E2-55CC2081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3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1"/>
    </mc:Choice>
    <mc:Fallback xmlns="">
      <p:transition spd="slow" advTm="2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F2E56-63A5-7F51-7544-AC81BF27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3C3201-004B-D56D-BBFC-552295E6F5D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FB1F-59B3-3466-A19B-BD84A5BA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0C6D5B-7322-1899-6F4D-7A5BDB714C3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04AA7BA-142A-F464-114D-404A6929BB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825A54-83E6-494F-C96E-06F5B083B48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1AB5CC-0BB8-D97F-4D9F-50E4D96210F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AFD91-4276-2246-CC78-2F63E57DA25B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/>
              <a:t>MPlot</a:t>
            </a:r>
            <a:r>
              <a:rPr lang="es-ES" sz="2200" dirty="0"/>
              <a:t> </a:t>
            </a:r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1777C50A-F159-9892-9DF3-2CB88FA285AE}"/>
              </a:ext>
            </a:extLst>
          </p:cNvPr>
          <p:cNvSpPr txBox="1">
            <a:spLocks/>
          </p:cNvSpPr>
          <p:nvPr/>
        </p:nvSpPr>
        <p:spPr>
          <a:xfrm>
            <a:off x="8960447" y="2351780"/>
            <a:ext cx="3238541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Matriz de distancias </a:t>
            </a:r>
            <a:r>
              <a:rPr lang="es-ES" sz="2000" dirty="0"/>
              <a:t>entre subsecuencias de mismo tamaño</a:t>
            </a:r>
          </a:p>
          <a:p>
            <a:endParaRPr lang="es-ES" sz="2000" dirty="0"/>
          </a:p>
          <a:p>
            <a:r>
              <a:rPr lang="es-ES" sz="2000" dirty="0"/>
              <a:t>Difícil de detectar la anomalía, aunque está ahí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4D9281-121C-0D1F-2A78-FDB0B3A85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593" y="2066400"/>
            <a:ext cx="4999741" cy="4258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FD5EE0-D8EA-3A9F-1286-2F80904305C8}"/>
              </a:ext>
            </a:extLst>
          </p:cNvPr>
          <p:cNvCxnSpPr>
            <a:cxnSpLocks/>
          </p:cNvCxnSpPr>
          <p:nvPr/>
        </p:nvCxnSpPr>
        <p:spPr>
          <a:xfrm flipV="1">
            <a:off x="5707380" y="5782888"/>
            <a:ext cx="0" cy="106186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31D7DE-EA67-2C69-CFC1-124895BABE94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E68320-F606-9B01-0832-ADCC6F14C372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A3D177-AD56-16E7-79D0-29D1BD53BC9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7" name="Graphic 6" descr="Lamp with solid fill">
              <a:extLst>
                <a:ext uri="{FF2B5EF4-FFF2-40B4-BE49-F238E27FC236}">
                  <a16:creationId xmlns:a16="http://schemas.microsoft.com/office/drawing/2014/main" id="{CA1904B1-58DA-B9AF-5EBA-92F124E4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7D916A7B-464D-3E8E-B4BE-677CB9D7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47462-2660-9A4B-6E08-A33FD88EF2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5AA2E7-92F4-B3BC-6F3C-43682A6359C2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B0BD44-270D-0E57-393A-D5BA440E9F8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594E9-4F0D-678A-FB4A-31A85C4D446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17645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0"/>
    </mc:Choice>
    <mc:Fallback xmlns="">
      <p:transition spd="slow" advTm="1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DF29-FC49-5682-879A-62491004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D26B65-411D-69FF-6C8D-59319F897CF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E815-FE32-9577-8DA4-5B90F630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05BAC1-529B-7E55-C31A-1F9D2ADAD35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8016DA6-EE3D-9CC6-5FE3-FAE0B4842D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A9744E-A37D-BE4C-E504-3B2F87B7C886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FDD1600-14AF-8699-FC8D-823E619BE8EA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7C860-BC02-2312-DB35-06A5379EC9BF}"/>
              </a:ext>
            </a:extLst>
          </p:cNvPr>
          <p:cNvSpPr txBox="1">
            <a:spLocks/>
          </p:cNvSpPr>
          <p:nvPr/>
        </p:nvSpPr>
        <p:spPr>
          <a:xfrm>
            <a:off x="896745" y="1680663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68760-5499-511D-3A11-DF9D20289E5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Mlot</a:t>
            </a: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969A46-39F9-7DAB-D681-2CEBD37A8A4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/>
              <a:t>Pseudo-</a:t>
            </a:r>
            <a:r>
              <a:rPr lang="es-ES" sz="2200" err="1"/>
              <a:t>MPlot</a:t>
            </a:r>
            <a:endParaRPr lang="es-ES" sz="2200"/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432578E8-47A4-CA34-636E-C70FC8110A31}"/>
              </a:ext>
            </a:extLst>
          </p:cNvPr>
          <p:cNvSpPr txBox="1">
            <a:spLocks/>
          </p:cNvSpPr>
          <p:nvPr/>
        </p:nvSpPr>
        <p:spPr>
          <a:xfrm>
            <a:off x="2049343" y="2066400"/>
            <a:ext cx="4409657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Matriz de </a:t>
            </a:r>
            <a:r>
              <a:rPr lang="es-ES" sz="2000" b="1" dirty="0" err="1"/>
              <a:t>pseudo-distancias</a:t>
            </a:r>
            <a:r>
              <a:rPr lang="es-ES" sz="2000" dirty="0"/>
              <a:t> entre subsecuencias</a:t>
            </a:r>
          </a:p>
          <a:p>
            <a:endParaRPr lang="es-ES" sz="2000" dirty="0"/>
          </a:p>
          <a:p>
            <a:r>
              <a:rPr lang="es-ES" sz="2000" dirty="0"/>
              <a:t>Se observa claramente el cambio de tendencia  (cruz)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8C2098-47A7-6C36-7D31-68B632056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664" y="2065584"/>
            <a:ext cx="5104726" cy="425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08DD32-CAB7-5D94-355F-44941F27B91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519DFB-3466-0867-BB99-383246B3B63B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08F6DB-7DD6-CCED-CD5D-A2948864D08B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68183-7A74-9122-2D74-F795585F962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0351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40"/>
    </mc:Choice>
    <mc:Fallback xmlns="">
      <p:transition spd="slow" advTm="3474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E7A3-9437-29AD-0594-2839737B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51A8F-963B-635C-B944-65388DD0D5C2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1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600801-3B61-7C61-FBEA-2FD343845F40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Introducción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E473-80D8-88D1-70BF-C71718CC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B4FB72-078D-9B37-ECF6-27398DC996D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0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"/>
    </mc:Choice>
    <mc:Fallback xmlns="">
      <p:transition spd="slow" advTm="243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D45AD-5C05-5FA3-E76B-C045D58B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B41F6B-DF10-33AB-9E13-135B98D40DB6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D8FCC1FE-FE57-40AC-DB1B-703528869C6F}"/>
              </a:ext>
            </a:extLst>
          </p:cNvPr>
          <p:cNvGraphicFramePr>
            <a:graphicFrameLocks/>
          </p:cNvGraphicFramePr>
          <p:nvPr/>
        </p:nvGraphicFramePr>
        <p:xfrm>
          <a:off x="2938973" y="25091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15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47837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56284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711286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1,7 días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278635"/>
                  </a:ext>
                </a:extLst>
              </a:tr>
            </a:tbl>
          </a:graphicData>
        </a:graphic>
      </p:graphicFrame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47401403-12A1-A9DE-3626-F7FE88CBA3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914732"/>
              </p:ext>
            </p:extLst>
          </p:nvPr>
        </p:nvGraphicFramePr>
        <p:xfrm>
          <a:off x="2937708" y="25094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1,885.71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16421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9,600.00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9301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29,075.00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46212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144,850.00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17238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C1B515F-D620-CCB1-E6B3-F648B326BA16}"/>
              </a:ext>
            </a:extLst>
          </p:cNvPr>
          <p:cNvSpPr/>
          <p:nvPr/>
        </p:nvSpPr>
        <p:spPr>
          <a:xfrm>
            <a:off x="2869882" y="1482388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E53B0-BC72-50DA-EF7B-3E2D8DB6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DCEB1-55F9-DE30-1CAF-F463C7A70A6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D0D2666-8168-A32D-2851-121904B2F5F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40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D0B672E-223C-3BFC-709F-ECDE6D677CC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C0AD06-983D-1710-533C-CE6AC46E9A7F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D018DF-A066-D09D-93F3-E4E16D82F96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0BA56A-531C-E941-FC59-0D3008F63CD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D0F325-7F8A-A74E-6492-687531B759C8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145FC-615A-3FAA-69A9-FAA5079B5FF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F7F0BA-5C24-736E-CA37-AA7873725277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9D4A4461-D8C3-2886-170F-8089E1CBE0A6}"/>
              </a:ext>
            </a:extLst>
          </p:cNvPr>
          <p:cNvSpPr txBox="1">
            <a:spLocks/>
          </p:cNvSpPr>
          <p:nvPr/>
        </p:nvSpPr>
        <p:spPr>
          <a:xfrm>
            <a:off x="5011253" y="6009559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922FCA85-4F0D-EFB1-3B9D-68F4D3E07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7017" y="5849743"/>
            <a:ext cx="434735" cy="4347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7C8083-C429-7B38-5DA0-0CE03E626A7B}"/>
              </a:ext>
            </a:extLst>
          </p:cNvPr>
          <p:cNvSpPr/>
          <p:nvPr/>
        </p:nvSpPr>
        <p:spPr>
          <a:xfrm>
            <a:off x="7365753" y="1482388"/>
            <a:ext cx="171887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 err="1">
                <a:solidFill>
                  <a:schemeClr val="tx1"/>
                </a:solidFill>
              </a:rPr>
              <a:t>Execution</a:t>
            </a:r>
            <a:r>
              <a:rPr lang="es-ES" b="1" noProof="0" dirty="0">
                <a:solidFill>
                  <a:schemeClr val="tx1"/>
                </a:solidFill>
              </a:rPr>
              <a:t> times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D18FE31-281B-2AB3-7879-D138F700F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490" y="1303725"/>
            <a:ext cx="9664700" cy="540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8C0980C-EF92-3907-DB95-8FD7D3E5C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9" t="17810" r="20339" b="16203"/>
          <a:stretch>
            <a:fillRect/>
          </a:stretch>
        </p:blipFill>
        <p:spPr bwMode="auto">
          <a:xfrm>
            <a:off x="2726551" y="1930929"/>
            <a:ext cx="9208664" cy="382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5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65"/>
    </mc:Choice>
    <mc:Fallback xmlns="">
      <p:transition spd="slow" advTm="4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E005-7F4F-EB50-5343-43AB052D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11AF8-8314-CDC2-5097-EC87E84EA732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E2A62A-FA89-5193-1473-0D743CF08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b="46567"/>
          <a:stretch/>
        </p:blipFill>
        <p:spPr bwMode="auto">
          <a:xfrm>
            <a:off x="218326" y="1208583"/>
            <a:ext cx="11437489" cy="380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3745382-5133-DDE2-CB06-792C84D25286}"/>
              </a:ext>
            </a:extLst>
          </p:cNvPr>
          <p:cNvSpPr/>
          <p:nvPr/>
        </p:nvSpPr>
        <p:spPr>
          <a:xfrm>
            <a:off x="2936628" y="2509124"/>
            <a:ext cx="6311705" cy="245249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sz="2400" noProof="0" dirty="0">
                <a:solidFill>
                  <a:schemeClr val="tx1"/>
                </a:solidFill>
              </a:rPr>
              <a:t>Necesito algo </a:t>
            </a:r>
            <a:r>
              <a:rPr lang="es-ES" sz="2400" b="1" noProof="0" dirty="0">
                <a:solidFill>
                  <a:schemeClr val="tx1"/>
                </a:solidFill>
              </a:rPr>
              <a:t>más interactivo</a:t>
            </a:r>
            <a:r>
              <a:rPr lang="es-ES" sz="2400" noProof="0" dirty="0">
                <a:solidFill>
                  <a:schemeClr val="tx1"/>
                </a:solidFill>
              </a:rPr>
              <a:t> que siga siendo </a:t>
            </a:r>
            <a:r>
              <a:rPr lang="es-ES" sz="2400" b="1" noProof="0" dirty="0">
                <a:solidFill>
                  <a:schemeClr val="tx1"/>
                </a:solidFill>
              </a:rPr>
              <a:t>fácil de interpretar</a:t>
            </a:r>
            <a:r>
              <a:rPr lang="es-ES" sz="2400" noProof="0" dirty="0">
                <a:solidFill>
                  <a:schemeClr val="tx1"/>
                </a:solidFill>
              </a:rPr>
              <a:t> y </a:t>
            </a:r>
            <a:r>
              <a:rPr lang="es-ES" sz="2400" b="1" noProof="0" dirty="0">
                <a:solidFill>
                  <a:schemeClr val="tx1"/>
                </a:solidFill>
              </a:rPr>
              <a:t>mejore</a:t>
            </a:r>
            <a:r>
              <a:rPr lang="es-ES" sz="2400" noProof="0" dirty="0">
                <a:solidFill>
                  <a:schemeClr val="tx1"/>
                </a:solidFill>
              </a:rPr>
              <a:t> las capacidades actuales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016A-26F2-5258-5FEA-E0DA8E9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5D08FD-553E-237C-391C-FD0AF3F6B31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CD443A-ADFE-43AC-5887-67CFEC60C9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41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5A3B02-8646-9853-D40A-705642C3E65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75DDBF-433B-ED9B-3FE1-BF0AE3806A3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8A191A-71C7-2DBE-D8B8-8418004B3C3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F93059-54E0-E23E-15D8-F5A6AB03EF8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627D8-884A-D0DD-9AFC-3A4B9E53240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FD596-2E0F-9BFA-9AED-7EF76ED126D2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7F81A84-A0BF-BA6F-E015-EB983D37B763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8" name="Graphic 7" descr="Cabeza con engranajes contorno">
            <a:extLst>
              <a:ext uri="{FF2B5EF4-FFF2-40B4-BE49-F238E27FC236}">
                <a16:creationId xmlns:a16="http://schemas.microsoft.com/office/drawing/2014/main" id="{130AC8E0-7202-B107-2C08-42AF4269D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799" y="5201991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02E878-4215-2C22-0CC7-FE77F0094DE3}"/>
              </a:ext>
            </a:extLst>
          </p:cNvPr>
          <p:cNvSpPr/>
          <p:nvPr/>
        </p:nvSpPr>
        <p:spPr>
          <a:xfrm>
            <a:off x="6665105" y="27026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061106-CBEB-4125-647D-3C36145629FC}"/>
              </a:ext>
            </a:extLst>
          </p:cNvPr>
          <p:cNvSpPr/>
          <p:nvPr/>
        </p:nvSpPr>
        <p:spPr>
          <a:xfrm>
            <a:off x="365905" y="27026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B4F0FFA-7450-B0EA-63E8-FB5F2641AC7F}"/>
              </a:ext>
            </a:extLst>
          </p:cNvPr>
          <p:cNvSpPr/>
          <p:nvPr/>
        </p:nvSpPr>
        <p:spPr>
          <a:xfrm>
            <a:off x="518305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457B128-9C43-07F8-BC09-2493B704AAB8}"/>
              </a:ext>
            </a:extLst>
          </p:cNvPr>
          <p:cNvSpPr/>
          <p:nvPr/>
        </p:nvSpPr>
        <p:spPr>
          <a:xfrm>
            <a:off x="518305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E98B927-6CB0-EF1A-4216-D95AC68D10B8}"/>
              </a:ext>
            </a:extLst>
          </p:cNvPr>
          <p:cNvSpPr/>
          <p:nvPr/>
        </p:nvSpPr>
        <p:spPr>
          <a:xfrm>
            <a:off x="518305" y="37302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087254-C192-1562-B36A-DCDF8588CECE}"/>
              </a:ext>
            </a:extLst>
          </p:cNvPr>
          <p:cNvSpPr/>
          <p:nvPr/>
        </p:nvSpPr>
        <p:spPr>
          <a:xfrm>
            <a:off x="3400887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41F82D-812F-D2AE-B933-91DB264F65B8}"/>
              </a:ext>
            </a:extLst>
          </p:cNvPr>
          <p:cNvSpPr/>
          <p:nvPr/>
        </p:nvSpPr>
        <p:spPr>
          <a:xfrm>
            <a:off x="3400887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C08B55-CDFB-B50F-8785-2B898090D074}"/>
              </a:ext>
            </a:extLst>
          </p:cNvPr>
          <p:cNvSpPr/>
          <p:nvPr/>
        </p:nvSpPr>
        <p:spPr>
          <a:xfrm>
            <a:off x="3400887" y="37254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1FA27E6-ABA6-F462-35C6-47BC38BB4B62}"/>
              </a:ext>
            </a:extLst>
          </p:cNvPr>
          <p:cNvSpPr/>
          <p:nvPr/>
        </p:nvSpPr>
        <p:spPr>
          <a:xfrm>
            <a:off x="6817505" y="28522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Estadística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1A259B-E307-72FF-61F0-364FC9C2C504}"/>
              </a:ext>
            </a:extLst>
          </p:cNvPr>
          <p:cNvSpPr/>
          <p:nvPr/>
        </p:nvSpPr>
        <p:spPr>
          <a:xfrm>
            <a:off x="6817505" y="35497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Análisis de señales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2EC39A-19DA-FF9E-D349-FF512EFEDF5A}"/>
              </a:ext>
            </a:extLst>
          </p:cNvPr>
          <p:cNvSpPr/>
          <p:nvPr/>
        </p:nvSpPr>
        <p:spPr>
          <a:xfrm>
            <a:off x="9236660" y="28522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AF80C4-2E85-0289-A74F-5CAA6B75280A}"/>
              </a:ext>
            </a:extLst>
          </p:cNvPr>
          <p:cNvSpPr/>
          <p:nvPr/>
        </p:nvSpPr>
        <p:spPr>
          <a:xfrm>
            <a:off x="9236660" y="35497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8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1"/>
    </mc:Choice>
    <mc:Fallback xmlns="">
      <p:transition spd="slow" advTm="2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9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DD3B-9170-FACB-37D1-49D272B93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5981E6-D715-3A55-BC66-F790806649A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C1215-D952-89BD-91DF-6794CEAC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8B3B26-28D6-5E26-3F89-6F25CB9DA96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A732B9-59B2-B92B-6265-ECA5B18049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A1D4C37-854A-A3C3-EC60-7D971A5B175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DC7BB56-15EC-B9EA-21B2-ECF567447802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C4F0F2-4DEB-5476-778A-48AA5A34A7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7A35CB-B187-7AEC-FE5D-A2427717EB7C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5D8D58-49D7-8C8D-D214-8D4BEE035D4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C58339-868E-C394-91E8-062CEEFFE7B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9683142-AE37-DE76-6D31-C03332EBA0A9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La </a:t>
            </a:r>
            <a:r>
              <a:rPr lang="es-ES" b="1" noProof="0"/>
              <a:t>adición de DM </a:t>
            </a:r>
            <a:r>
              <a:rPr lang="es-ES" noProof="0"/>
              <a:t>ayuda a obtener </a:t>
            </a:r>
            <a:r>
              <a:rPr lang="es-ES" b="1" noProof="0"/>
              <a:t>gráficos más interpretables y rápidos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7D6BD-C150-49EE-3484-8E9ABCEE64FA}"/>
              </a:ext>
            </a:extLst>
          </p:cNvPr>
          <p:cNvSpPr txBox="1"/>
          <p:nvPr/>
        </p:nvSpPr>
        <p:spPr>
          <a:xfrm>
            <a:off x="1480025" y="3297299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7A1561B-5E91-AB39-8AE8-524A75C9BEAF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¿ </a:t>
            </a:r>
            <a:r>
              <a:rPr lang="es-ES" b="1" noProof="0" dirty="0" err="1"/>
              <a:t>MPlot</a:t>
            </a:r>
            <a:r>
              <a:rPr lang="es-ES" noProof="0" dirty="0"/>
              <a:t> =&gt; DVA </a:t>
            </a:r>
            <a:r>
              <a:rPr lang="es-ES" b="1" noProof="0" dirty="0"/>
              <a:t>más eficientes e interpretables</a:t>
            </a:r>
            <a:r>
              <a:rPr lang="es-ES" noProof="0" dirty="0"/>
              <a:t>?</a:t>
            </a:r>
            <a:endParaRPr lang="es-ES" b="1" noProof="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2714D-796E-11A8-0B6F-C368598C6D3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731D9E-4627-7E07-AA3B-81D1DC61A4FC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E2E87-30FE-B0AD-3DA6-3F14559CFBBF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B1A4E-0103-2EFA-2C4B-858DFFC898B3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5AD51-883C-EDAA-395B-A42247CE2480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332F8-73F9-B7CD-6BD1-5439A2EF8F61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EF58A-4633-5D6A-B568-FF75D69237B5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0F2C7DA5-0F77-2796-E917-49EA3C5F5CE5}"/>
              </a:ext>
            </a:extLst>
          </p:cNvPr>
          <p:cNvSpPr/>
          <p:nvPr/>
        </p:nvSpPr>
        <p:spPr>
          <a:xfrm>
            <a:off x="7803770" y="3130715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puntos de la serie temporal supera en </a:t>
            </a:r>
            <a:r>
              <a:rPr lang="es-ES" b="1" noProof="0"/>
              <a:t>eficiencia</a:t>
            </a:r>
            <a:r>
              <a:rPr lang="es-ES" noProof="0"/>
              <a:t> a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2B964FDF-0A83-B07E-7CA2-999BBF99E128}"/>
              </a:ext>
            </a:extLst>
          </p:cNvPr>
          <p:cNvSpPr/>
          <p:nvPr/>
        </p:nvSpPr>
        <p:spPr>
          <a:xfrm>
            <a:off x="7803770" y="5180467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supera la </a:t>
            </a:r>
            <a:r>
              <a:rPr lang="es-ES" b="1" noProof="0"/>
              <a:t>interpretabilidad</a:t>
            </a:r>
            <a:r>
              <a:rPr lang="es-ES" noProof="0"/>
              <a:t> de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62C07-25BC-0715-646A-EE1A2D732E7C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7113575" y="3596381"/>
            <a:ext cx="690195" cy="1038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5D0057-BD07-C43F-5487-D5641D8E2C7F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7113575" y="4635369"/>
            <a:ext cx="690195" cy="10107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816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8"/>
    </mc:Choice>
    <mc:Fallback xmlns="">
      <p:transition spd="slow" advTm="27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 animBg="1"/>
      <p:bldP spid="16" grpId="0"/>
      <p:bldP spid="28" grpId="0" animBg="1"/>
      <p:bldP spid="2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4CEF-66E8-070B-9185-CCEFC3C1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064E2B-0436-9363-9AF5-176F1BADD7B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FEDDF-DFD3-705B-A31E-800D6112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F78679-C934-35B4-FB98-8CD97804BFF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EF525C-5DB2-6016-147B-89D5B25045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E1EE18A-94D6-CEF9-5276-C52E174B706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652843-EA4E-5069-E4F4-F1722E6A2C0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379FCE-BFA6-530A-CA04-573BAAF2960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EB879-4CF1-2533-D453-68D795CC21D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F7918-F143-1013-7140-28BD11BC8904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30843141-37FA-A7CE-1517-68135B1E63ED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Los</a:t>
            </a:r>
            <a:r>
              <a:rPr lang="es-ES" b="1" dirty="0"/>
              <a:t> modelos fundacionales </a:t>
            </a:r>
            <a:r>
              <a:rPr lang="es-ES" dirty="0"/>
              <a:t>ayudan a mejorar la interpretabilidad de los DVA</a:t>
            </a:r>
            <a:endParaRPr lang="es-E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5E872-C2E8-6867-8ADC-D3A0DAF005D9}"/>
              </a:ext>
            </a:extLst>
          </p:cNvPr>
          <p:cNvSpPr txBox="1"/>
          <p:nvPr/>
        </p:nvSpPr>
        <p:spPr>
          <a:xfrm>
            <a:off x="1480025" y="3488134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DE2AC3CF-AFB3-13B8-B7DA-B2E794605235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¿</a:t>
            </a:r>
            <a:r>
              <a:rPr lang="es-ES" b="1" noProof="0"/>
              <a:t>modelos fundacionales </a:t>
            </a:r>
            <a:r>
              <a:rPr lang="es-ES" noProof="0"/>
              <a:t>=&gt; Mejor DVA?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EE31A9-00A4-FD01-F1DB-5A00510742F3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FCE434-CB54-4A0A-7BC3-6B944188DA39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E6BB7-B392-011C-3ED2-D31D4A9EA6E6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FEFE49-7740-509A-213C-15C041D1B236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3150F8-52DC-F971-74E7-AD19B572EB39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C077DF-BA3B-6A83-8B5D-C2DC4DD6508A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0D8769-0DE7-9BC5-5EDB-E13651C875D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0F2B60-C7A5-3E40-C865-5CFAF72EEF52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7113575" y="4631702"/>
            <a:ext cx="568680" cy="36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B7D0FB-B236-DE22-F8EA-EE99B79CA10C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7113575" y="4635369"/>
            <a:ext cx="568680" cy="13029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C1323096-234B-2CB3-AFE0-FF58CB150C79}"/>
              </a:ext>
            </a:extLst>
          </p:cNvPr>
          <p:cNvSpPr/>
          <p:nvPr/>
        </p:nvSpPr>
        <p:spPr>
          <a:xfrm>
            <a:off x="7682255" y="4333875"/>
            <a:ext cx="3915362" cy="59565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¿Mejor </a:t>
            </a:r>
            <a:r>
              <a:rPr lang="es-ES" dirty="0" err="1"/>
              <a:t>loss</a:t>
            </a:r>
            <a:r>
              <a:rPr lang="es-ES" dirty="0"/>
              <a:t> =&gt; más interpretable?</a:t>
            </a:r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4AE5F436-A250-0C5A-E6CC-215890C9C212}"/>
              </a:ext>
            </a:extLst>
          </p:cNvPr>
          <p:cNvSpPr/>
          <p:nvPr/>
        </p:nvSpPr>
        <p:spPr>
          <a:xfrm>
            <a:off x="7682255" y="3124631"/>
            <a:ext cx="3915362" cy="58832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¿Son interpretables?</a:t>
            </a:r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CE65CCD3-0DFC-27EB-0C9C-0AAB5B009481}"/>
              </a:ext>
            </a:extLst>
          </p:cNvPr>
          <p:cNvSpPr/>
          <p:nvPr/>
        </p:nvSpPr>
        <p:spPr>
          <a:xfrm>
            <a:off x="7682255" y="5520307"/>
            <a:ext cx="3915363" cy="8360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¿Cuánto ajuste fino es necesario para conseguir una mejorar real en la interpretabilidad?</a:t>
            </a:r>
            <a:endParaRPr lang="es-ES" b="1" noProof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AD6058-C103-F2F8-8413-6B5C2A391417}"/>
              </a:ext>
            </a:extLst>
          </p:cNvPr>
          <p:cNvSpPr txBox="1"/>
          <p:nvPr/>
        </p:nvSpPr>
        <p:spPr>
          <a:xfrm>
            <a:off x="9111105" y="384910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6A6C9-4C59-7800-3F1C-175615D8BFEF}"/>
              </a:ext>
            </a:extLst>
          </p:cNvPr>
          <p:cNvSpPr txBox="1"/>
          <p:nvPr/>
        </p:nvSpPr>
        <p:spPr>
          <a:xfrm>
            <a:off x="9145268" y="507339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7B70C-800B-DF88-1D3C-5DF2D3D0DC9C}"/>
              </a:ext>
            </a:extLst>
          </p:cNvPr>
          <p:cNvSpPr txBox="1"/>
          <p:nvPr/>
        </p:nvSpPr>
        <p:spPr>
          <a:xfrm>
            <a:off x="9111105" y="2700939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189884-7429-6B94-AB67-CF6D5C1FC5BF}"/>
              </a:ext>
            </a:extLst>
          </p:cNvPr>
          <p:cNvCxnSpPr>
            <a:cxnSpLocks/>
            <a:stCxn id="44" idx="3"/>
            <a:endCxn id="58" idx="1"/>
          </p:cNvCxnSpPr>
          <p:nvPr/>
        </p:nvCxnSpPr>
        <p:spPr>
          <a:xfrm flipV="1">
            <a:off x="7113575" y="3418792"/>
            <a:ext cx="568680" cy="1216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783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4"/>
    </mc:Choice>
    <mc:Fallback xmlns="">
      <p:transition spd="slow" advTm="26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4" grpId="0" animBg="1"/>
      <p:bldP spid="46" grpId="0"/>
      <p:bldP spid="57" grpId="0" animBg="1"/>
      <p:bldP spid="58" grpId="0" animBg="1"/>
      <p:bldP spid="59" grpId="0" animBg="1"/>
      <p:bldP spid="60" grpId="0"/>
      <p:bldP spid="61" grpId="0"/>
      <p:bldP spid="6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E71F-B872-E38D-288C-FE9ED7E6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DA16E-D6F6-4BBD-9BA2-FFBDB4A62DC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B292-AE23-EF21-1BBD-57C97CA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AECADA-37C8-C421-152C-3152C4B172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dual y evaluación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D5F270-41B8-AC7B-90C7-CE80125D14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DD6CC7E-FF55-784B-7AC0-DBF1733AB8D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90756810-B403-9334-F485-0E8C79D3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973" y="1377319"/>
            <a:ext cx="6954053" cy="5247381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E470CC-4854-C372-4206-19A42CF5C41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291665-848A-921B-FE7A-7C3CA648E8A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28D49E3-E310-89E0-273F-6F9A4310C65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B388A7-3429-BF64-15CF-5DBC4DEBCE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E8E860-17AC-FD5F-CEAE-BC64908EA9B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CE0FB6-55C7-86DD-7FCC-F0B2341425A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A428C0A5-1D8A-56B3-86D7-BEBBD4A8C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281" y="3909875"/>
            <a:ext cx="479293" cy="4792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BDBD623-541D-7971-2696-3A4642E2FA73}"/>
              </a:ext>
            </a:extLst>
          </p:cNvPr>
          <p:cNvSpPr txBox="1">
            <a:spLocks/>
          </p:cNvSpPr>
          <p:nvPr/>
        </p:nvSpPr>
        <p:spPr>
          <a:xfrm>
            <a:off x="9674615" y="2331908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Camino dual</a:t>
            </a:r>
            <a:endParaRPr lang="es-ES" sz="19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0080774-2BAC-592E-017C-206F1D7CE612}"/>
              </a:ext>
            </a:extLst>
          </p:cNvPr>
          <p:cNvSpPr txBox="1">
            <a:spLocks/>
          </p:cNvSpPr>
          <p:nvPr/>
        </p:nvSpPr>
        <p:spPr>
          <a:xfrm>
            <a:off x="9674615" y="418928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Evaluación</a:t>
            </a:r>
            <a:endParaRPr lang="es-ES" sz="19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E277A7-C5F7-257A-7F2C-2E1E30AE4FAD}"/>
              </a:ext>
            </a:extLst>
          </p:cNvPr>
          <p:cNvSpPr txBox="1">
            <a:spLocks/>
          </p:cNvSpPr>
          <p:nvPr/>
        </p:nvSpPr>
        <p:spPr>
          <a:xfrm>
            <a:off x="9674615" y="592283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Respuesta </a:t>
            </a:r>
            <a:r>
              <a:rPr lang="es-ES" dirty="0" err="1"/>
              <a:t>PIs</a:t>
            </a:r>
            <a:endParaRPr lang="es-ES" sz="1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59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B6D0-84FD-0899-8A68-7500B836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873DF4-98D7-480F-3C09-5D1963A6622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A8C4-D3AE-9B13-C748-213C72C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514E02-B25D-A256-9628-04505AFD9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Integración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A650EEB-FD4A-A5F7-80CF-B1C67D1364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F274C55-A605-22EB-05F1-F7E4967CC01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536D077-AFEA-CFE4-7D2C-C3FD8641349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D2A495-020B-5270-0B2D-9595540D90EF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DB5AE2C-7EC3-46A2-81AE-6CF985D9870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EAB7F-534D-04A4-3ACD-E0B7C3CC9A73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92FE23-0645-19C9-D536-A23D4C6279D7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3D94B89-F9B2-F1C7-CD4A-27452D832B8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D5B458-85B9-0A93-89C2-D5FEFA28FBB4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BCD47A11-5A8B-4F20-47C7-AD7E15A67473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1CFEFFA5-39E9-14B4-BB2C-93509627B91D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22DC981B-199F-6EDB-C343-7EB32F83E1F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7C5A75D1-BBE5-9665-DEB2-C5E4D55FA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86AA52F9-6A1B-1449-73BD-A136050D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916048FE-08C2-1763-4361-34D9A5A95311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6C2CD4A0-F9D8-C482-C734-B798E975B6C5}"/>
                </a:ext>
              </a:extLst>
            </p:cNvPr>
            <p:cNvSpPr txBox="1"/>
            <p:nvPr/>
          </p:nvSpPr>
          <p:spPr>
            <a:xfrm>
              <a:off x="5542941" y="4706684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</a:t>
              </a:r>
              <a:r>
                <a:rPr lang="en-GB" b="1" dirty="0" err="1">
                  <a:latin typeface="+mj-lt"/>
                </a:rPr>
                <a:t>análisis</a:t>
              </a:r>
              <a:r>
                <a:rPr lang="en-GB" b="1" dirty="0"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1AD8A57F-D5B4-116D-D7C1-FE9BCEF26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8DC48A1-3A91-AA1D-A8DE-A7315BE4905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MOMENT (y otros)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FCC7F9A-131F-B4AE-2F70-DD0CE295B9E1}"/>
              </a:ext>
            </a:extLst>
          </p:cNvPr>
          <p:cNvSpPr/>
          <p:nvPr/>
        </p:nvSpPr>
        <p:spPr>
          <a:xfrm>
            <a:off x="1657804" y="5322559"/>
            <a:ext cx="3530674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Selección de modelos fundacionales independiente del conjunto de datos</a:t>
            </a:r>
            <a:endParaRPr lang="es-ES" b="1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6AE057C0-861F-F958-30DA-BED3882066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970A71EA-8C16-7E2C-F97B-7E0D50719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D4241198-8BC7-82D0-5019-DCF06FD143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34196" y="3616548"/>
            <a:ext cx="914400" cy="914400"/>
          </a:xfrm>
          <a:prstGeom prst="rect">
            <a:avLst/>
          </a:pr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4635EF5-BD9C-9CB3-27DA-403116DE238B}"/>
              </a:ext>
            </a:extLst>
          </p:cNvPr>
          <p:cNvSpPr/>
          <p:nvPr/>
        </p:nvSpPr>
        <p:spPr>
          <a:xfrm>
            <a:off x="7003524" y="4099745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2AA6E1F-405B-BB6F-C4B5-E3E9E49AC44E}"/>
              </a:ext>
            </a:extLst>
          </p:cNvPr>
          <p:cNvSpPr/>
          <p:nvPr/>
        </p:nvSpPr>
        <p:spPr>
          <a:xfrm>
            <a:off x="7003524" y="5343876"/>
            <a:ext cx="3530675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Selector de variable para el cómputo de </a:t>
            </a:r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9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FE43-9B87-EBD6-F887-ECF94BA1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2D4EC8-F613-9C90-E3B0-F44CE60A4579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3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1EBFD0-B684-FC37-9D06-E9E944DCE87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Resultados experimentales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132E-6988-668D-4007-44CE88D3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46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5ACE56-F1DA-0D4D-9C30-C183EC6AC2D2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6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4"/>
    </mc:Choice>
    <mc:Fallback xmlns="">
      <p:transition spd="slow" advTm="3114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3E4B-FDEB-8368-8D27-D26DADFC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31173E4-BDA7-423F-B3AE-E47587CA0F1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5BB-31DE-AD8B-7D56-F518397E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0975E1-9603-E8AC-CEC8-74CA806E6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Punto de partida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2CC81A2-A625-81F8-A291-4D12656335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F3BD3-BCEA-62F1-301E-A0A7A58C5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53042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89F9D1C-A944-09FE-FBB8-A162C956592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8911EC-6968-9411-00F7-12987C1D2E9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E8D44EA-E9B4-846A-0CFA-D3BF6493FD3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0C21F-7F72-5BF0-BEA5-960E6A4864E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4917D3-E50E-2FFD-D22D-C1D10081ABA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64A042-EEED-41AD-6237-1BCEBB21952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4897" y="2363956"/>
            <a:ext cx="8602202" cy="2883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04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5"/>
    </mc:Choice>
    <mc:Fallback xmlns="">
      <p:transition spd="slow" advTm="2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F973-0099-C0DF-1B15-CF9A620D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8EDD86A-39AB-1103-9575-1FE0179BF71A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5" name="Picture 44" descr="A graph showing a wave&#10;&#10;AI-generated content may be incorrect.">
            <a:extLst>
              <a:ext uri="{FF2B5EF4-FFF2-40B4-BE49-F238E27FC236}">
                <a16:creationId xmlns:a16="http://schemas.microsoft.com/office/drawing/2014/main" id="{91D0E14B-D612-888C-3F1B-FF9EA149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58315"/>
          </a:xfrm>
          <a:prstGeom prst="rect">
            <a:avLst/>
          </a:prstGeom>
        </p:spPr>
      </p:pic>
      <p:pic>
        <p:nvPicPr>
          <p:cNvPr id="47" name="Picture 46" descr="A graph showing a blue and green line&#10;&#10;AI-generated content may be incorrect.">
            <a:extLst>
              <a:ext uri="{FF2B5EF4-FFF2-40B4-BE49-F238E27FC236}">
                <a16:creationId xmlns:a16="http://schemas.microsoft.com/office/drawing/2014/main" id="{099DC68E-2636-7DE1-FDB7-265488A0B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2350"/>
            <a:ext cx="5868000" cy="1794630"/>
          </a:xfrm>
          <a:prstGeom prst="rect">
            <a:avLst/>
          </a:prstGeom>
        </p:spPr>
      </p:pic>
      <p:pic>
        <p:nvPicPr>
          <p:cNvPr id="30" name="Picture 29" descr="A screenshot of a graph&#10;&#10;AI-generated content may be incorrect.">
            <a:extLst>
              <a:ext uri="{FF2B5EF4-FFF2-40B4-BE49-F238E27FC236}">
                <a16:creationId xmlns:a16="http://schemas.microsoft.com/office/drawing/2014/main" id="{91C13E4B-5C44-4015-F935-5C2767646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883790"/>
          </a:xfrm>
          <a:prstGeom prst="rect">
            <a:avLst/>
          </a:prstGeom>
        </p:spPr>
      </p:pic>
      <p:pic>
        <p:nvPicPr>
          <p:cNvPr id="44" name="Picture 43" descr="A purple line on a white background&#10;&#10;AI-generated content may be incorrect.">
            <a:extLst>
              <a:ext uri="{FF2B5EF4-FFF2-40B4-BE49-F238E27FC236}">
                <a16:creationId xmlns:a16="http://schemas.microsoft.com/office/drawing/2014/main" id="{0B2CCF3B-7787-2A81-7F1A-81328B02B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9268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781F-7808-7FBF-A43C-CD96B1C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3C57AF-5849-D0E5-9F5C-8317FBA0E57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Conjuntos de datos analizados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94321AA-590F-2E9C-C27F-A75F2CB553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1584B73-2249-B478-76CD-6364B16265C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A2711B-700C-2327-C53E-E13C534161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3CE71-7DB8-483E-A11C-3D96FC630D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28D8E6-E94E-5EAC-D0BA-EA1BEF1A406E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0286468-4FDD-1A73-9AF2-C7608A4F8164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5C795-171C-4774-F593-1136D1A1809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2E5E2E-CB2A-D8DF-9812-779C7D4AEC2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78211211-32B9-E8FB-4D66-9B912A2125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07267" y="1406591"/>
            <a:ext cx="479293" cy="47929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D0B72-161F-CFE5-B490-6B11B04D4AA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E7CA3-88D4-66C2-9835-901194F948B9}"/>
              </a:ext>
            </a:extLst>
          </p:cNvPr>
          <p:cNvSpPr/>
          <p:nvPr/>
        </p:nvSpPr>
        <p:spPr>
          <a:xfrm>
            <a:off x="178190" y="2363817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47C4B8-1051-8FAF-CAA9-8DBEA9582388}"/>
              </a:ext>
            </a:extLst>
          </p:cNvPr>
          <p:cNvSpPr/>
          <p:nvPr/>
        </p:nvSpPr>
        <p:spPr>
          <a:xfrm>
            <a:off x="335354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F9CD9-B426-8D78-67C8-8ED4F74C07CA}"/>
              </a:ext>
            </a:extLst>
          </p:cNvPr>
          <p:cNvSpPr/>
          <p:nvPr/>
        </p:nvSpPr>
        <p:spPr>
          <a:xfrm>
            <a:off x="335354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B89C0B-8A32-50E0-EF34-47A3A5B902F7}"/>
              </a:ext>
            </a:extLst>
          </p:cNvPr>
          <p:cNvSpPr/>
          <p:nvPr/>
        </p:nvSpPr>
        <p:spPr>
          <a:xfrm>
            <a:off x="335354" y="33895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C43689-858C-CDB3-D52B-56ABA159E658}"/>
              </a:ext>
            </a:extLst>
          </p:cNvPr>
          <p:cNvSpPr/>
          <p:nvPr/>
        </p:nvSpPr>
        <p:spPr>
          <a:xfrm>
            <a:off x="3217936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CB25D5-F796-4A59-CF5F-9340372A5848}"/>
              </a:ext>
            </a:extLst>
          </p:cNvPr>
          <p:cNvSpPr/>
          <p:nvPr/>
        </p:nvSpPr>
        <p:spPr>
          <a:xfrm>
            <a:off x="3217936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ABCF4D-2312-627A-A379-318AE3A85481}"/>
              </a:ext>
            </a:extLst>
          </p:cNvPr>
          <p:cNvSpPr/>
          <p:nvPr/>
        </p:nvSpPr>
        <p:spPr>
          <a:xfrm>
            <a:off x="3217936" y="338469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pic>
        <p:nvPicPr>
          <p:cNvPr id="41" name="Picture 4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68FB811-5FFC-2BB2-B5EB-CF295E8CCD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2387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7D7B8F-0903-0C0B-5D11-7230CA5BFC39}"/>
              </a:ext>
            </a:extLst>
          </p:cNvPr>
          <p:cNvSpPr txBox="1"/>
          <p:nvPr/>
        </p:nvSpPr>
        <p:spPr>
          <a:xfrm>
            <a:off x="6218148" y="554000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S2 y M-</a:t>
            </a:r>
            <a:r>
              <a:rPr lang="es-ES" noProof="0" dirty="0" err="1"/>
              <a:t>Toy</a:t>
            </a:r>
            <a:endParaRPr lang="es-ES" noProof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96EBF-8D81-01E9-BA74-0C7E16E43241}"/>
              </a:ext>
            </a:extLst>
          </p:cNvPr>
          <p:cNvSpPr txBox="1"/>
          <p:nvPr/>
        </p:nvSpPr>
        <p:spPr>
          <a:xfrm>
            <a:off x="6218148" y="554669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F471B6-A3B7-78DA-1E74-3A6A82A1B457}"/>
              </a:ext>
            </a:extLst>
          </p:cNvPr>
          <p:cNvSpPr txBox="1"/>
          <p:nvPr/>
        </p:nvSpPr>
        <p:spPr>
          <a:xfrm>
            <a:off x="6215712" y="5537400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1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9"/>
    </mc:Choice>
    <mc:Fallback xmlns="">
      <p:transition spd="slow" advTm="1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48" grpId="0"/>
      <p:bldP spid="48" grpId="1"/>
      <p:bldP spid="49" grpId="0"/>
      <p:bldP spid="49" grpId="1"/>
      <p:bldP spid="5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FC2C-A549-B0A1-AF95-56D9E81D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7EB952-3D6F-45AB-20B7-81EF828E9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426532"/>
              </p:ext>
            </p:extLst>
          </p:nvPr>
        </p:nvGraphicFramePr>
        <p:xfrm>
          <a:off x="838198" y="2715067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15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1,7 días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3556EF2F-E59F-93A6-2A25-0ADD15536F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678944"/>
              </p:ext>
            </p:extLst>
          </p:nvPr>
        </p:nvGraphicFramePr>
        <p:xfrm>
          <a:off x="838196" y="2710937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(Completo)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46.34 seg.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3" name="Content Placeholder 9">
            <a:extLst>
              <a:ext uri="{FF2B5EF4-FFF2-40B4-BE49-F238E27FC236}">
                <a16:creationId xmlns:a16="http://schemas.microsoft.com/office/drawing/2014/main" id="{C1EA1DC5-0746-F119-D4C0-BAAB33FB8A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35548"/>
              </p:ext>
            </p:extLst>
          </p:nvPr>
        </p:nvGraphicFramePr>
        <p:xfrm>
          <a:off x="838198" y="2713736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(10K)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7.30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7.42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4.98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7.08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6.93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C47F-C145-C6E2-AB90-030608C2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460C56-2BF1-9665-E795-271382F53D0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38FE16F-F3EF-E0B4-7A18-68E070A8F1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52DA9FA-2F9A-ED9C-7620-B1F742B5CD7C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4AC4F-BA05-CFA5-51CE-FC4C08FD7E4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4C94E2-C79A-4E01-510C-7E4733D36D3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6A61CF0-AF97-2942-E07D-3BAD06CC1A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9A55FD-B829-4F91-F661-1C5458AA375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1D635C-D561-3F4E-68A0-903F68F84A8E}"/>
                </a:ext>
              </a:extLst>
            </p:cNvPr>
            <p:cNvGrpSpPr/>
            <p:nvPr/>
          </p:nvGrpSpPr>
          <p:grpSpPr>
            <a:xfrm>
              <a:off x="11402594" y="6470025"/>
              <a:ext cx="911035" cy="446579"/>
              <a:chOff x="11402594" y="6470025"/>
              <a:chExt cx="911035" cy="44657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D39BDC-37F0-3CEB-20B3-6FFBD3DA9C59}"/>
                  </a:ext>
                </a:extLst>
              </p:cNvPr>
              <p:cNvSpPr/>
              <p:nvPr/>
            </p:nvSpPr>
            <p:spPr>
              <a:xfrm rot="10800000">
                <a:off x="11517235" y="6473373"/>
                <a:ext cx="796394" cy="443231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7A6095E4-4FB8-0F62-4AE6-0C6964EAB7E4}"/>
                  </a:ext>
                </a:extLst>
              </p:cNvPr>
              <p:cNvSpPr/>
              <p:nvPr/>
            </p:nvSpPr>
            <p:spPr>
              <a:xfrm>
                <a:off x="11402594" y="6470025"/>
                <a:ext cx="796394" cy="443231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B7153-85EB-0C32-88DC-37CDB40901ED}"/>
              </a:ext>
            </a:extLst>
          </p:cNvPr>
          <p:cNvSpPr/>
          <p:nvPr/>
        </p:nvSpPr>
        <p:spPr>
          <a:xfrm>
            <a:off x="5419725" y="2431161"/>
            <a:ext cx="607695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r>
              <a:rPr lang="es-ES" b="1" noProof="0" err="1">
                <a:solidFill>
                  <a:schemeClr val="tx1"/>
                </a:solidFill>
              </a:rPr>
              <a:t>Execution</a:t>
            </a:r>
            <a:r>
              <a:rPr lang="es-ES" b="1" noProof="0">
                <a:solidFill>
                  <a:schemeClr val="tx1"/>
                </a:solidFill>
              </a:rPr>
              <a:t>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66283-31FE-0451-BEE7-872262CBCA89}"/>
              </a:ext>
            </a:extLst>
          </p:cNvPr>
          <p:cNvSpPr/>
          <p:nvPr/>
        </p:nvSpPr>
        <p:spPr>
          <a:xfrm>
            <a:off x="695325" y="2431161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C608DA0C-E64A-12C4-789A-A98F9CE64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286633"/>
              </p:ext>
            </p:extLst>
          </p:nvPr>
        </p:nvGraphicFramePr>
        <p:xfrm>
          <a:off x="838200" y="2723261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 (50K)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 (100K)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 (500K)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 (1.5M)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 (7.4M)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14" name="Marcador de contenido 47">
            <a:extLst>
              <a:ext uri="{FF2B5EF4-FFF2-40B4-BE49-F238E27FC236}">
                <a16:creationId xmlns:a16="http://schemas.microsoft.com/office/drawing/2014/main" id="{C958A4F6-154A-2292-6780-B6E3641AB5EB}"/>
              </a:ext>
            </a:extLst>
          </p:cNvPr>
          <p:cNvSpPr txBox="1">
            <a:spLocks/>
          </p:cNvSpPr>
          <p:nvPr/>
        </p:nvSpPr>
        <p:spPr>
          <a:xfrm>
            <a:off x="4400712" y="1859358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071C3C4D-6F5E-2C35-B286-A213FB22D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5977" y="1734943"/>
            <a:ext cx="434735" cy="434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6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6"/>
    </mc:Choice>
    <mc:Fallback xmlns="">
      <p:transition spd="slow" advTm="3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80D3D7-B058-000B-14D3-1229117E22B4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C191EB-5FAA-8BAD-7DEF-EA3C77485B1F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837B1-2EF7-EB6E-267D-7E8C2A8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</a:t>
            </a:fld>
            <a:endParaRPr lang="es-E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694216-B6AE-0ABE-7ED2-CCDA402E2619}"/>
              </a:ext>
            </a:extLst>
          </p:cNvPr>
          <p:cNvGrpSpPr/>
          <p:nvPr/>
        </p:nvGrpSpPr>
        <p:grpSpPr>
          <a:xfrm>
            <a:off x="7968941" y="2075618"/>
            <a:ext cx="3121263" cy="4190031"/>
            <a:chOff x="8050093" y="1427059"/>
            <a:chExt cx="3121263" cy="41900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3D2BAB-B595-D3CB-7D31-ACE142A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7" t="18265" r="66047" b="58152"/>
            <a:stretch/>
          </p:blipFill>
          <p:spPr>
            <a:xfrm>
              <a:off x="8050093" y="1427059"/>
              <a:ext cx="3121263" cy="914401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15000"/>
              </a:schemeClr>
            </a:solidFill>
          </p:spPr>
        </p:pic>
        <p:graphicFrame>
          <p:nvGraphicFramePr>
            <p:cNvPr id="21" name="Google Shape;228;p24">
              <a:extLst>
                <a:ext uri="{FF2B5EF4-FFF2-40B4-BE49-F238E27FC236}">
                  <a16:creationId xmlns:a16="http://schemas.microsoft.com/office/drawing/2014/main" id="{B1EDDFC6-7539-66E7-35C7-C170305A75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1711966"/>
                </p:ext>
              </p:extLst>
            </p:nvPr>
          </p:nvGraphicFramePr>
          <p:xfrm>
            <a:off x="8136018" y="2654565"/>
            <a:ext cx="2949412" cy="296252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9005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343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7182">
                    <a:extLst>
                      <a:ext uri="{9D8B030D-6E8A-4147-A177-3AD203B41FA5}">
                        <a16:colId xmlns:a16="http://schemas.microsoft.com/office/drawing/2014/main" val="3490565345"/>
                      </a:ext>
                    </a:extLst>
                  </a:gridCol>
                  <a:gridCol w="737353">
                    <a:extLst>
                      <a:ext uri="{9D8B030D-6E8A-4147-A177-3AD203B41FA5}">
                        <a16:colId xmlns:a16="http://schemas.microsoft.com/office/drawing/2014/main" val="3656356483"/>
                      </a:ext>
                    </a:extLst>
                  </a:gridCol>
                </a:tblGrid>
                <a:tr h="61617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Tiempo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….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N &gt;=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137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0528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11:00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298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03:00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06:30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51898870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07:00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168380237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25124399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621191-3B0D-1875-28BF-8146F1834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25472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Graphic 4" descr="Solar system with solid fill">
            <a:extLst>
              <a:ext uri="{FF2B5EF4-FFF2-40B4-BE49-F238E27FC236}">
                <a16:creationId xmlns:a16="http://schemas.microsoft.com/office/drawing/2014/main" id="{16ED5F46-0CF8-2647-AF3F-8A9855301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52678" y="2403863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84F755-2716-481F-860D-D32B291251A1}"/>
              </a:ext>
            </a:extLst>
          </p:cNvPr>
          <p:cNvGrpSpPr/>
          <p:nvPr/>
        </p:nvGrpSpPr>
        <p:grpSpPr>
          <a:xfrm>
            <a:off x="1591060" y="3519276"/>
            <a:ext cx="2436286" cy="2141205"/>
            <a:chOff x="1094244" y="3429000"/>
            <a:chExt cx="1115556" cy="1123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9EA2-6829-8AD1-16D2-CC64F879534F}"/>
                </a:ext>
              </a:extLst>
            </p:cNvPr>
            <p:cNvGrpSpPr/>
            <p:nvPr/>
          </p:nvGrpSpPr>
          <p:grpSpPr>
            <a:xfrm>
              <a:off x="1371600" y="3429000"/>
              <a:ext cx="838200" cy="838200"/>
              <a:chOff x="2524125" y="2819400"/>
              <a:chExt cx="838200" cy="83820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1810AB-EFB5-304A-A46A-5754295FB5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43225" y="32385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ABAD13F-7E51-14F7-AE7D-A2FFCA462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4125" y="28194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B48204-0809-C71B-BEB5-05C93A79EE52}"/>
                </a:ext>
              </a:extLst>
            </p:cNvPr>
            <p:cNvSpPr txBox="1"/>
            <p:nvPr/>
          </p:nvSpPr>
          <p:spPr>
            <a:xfrm>
              <a:off x="1550594" y="4326237"/>
              <a:ext cx="499269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Tiempo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0D7393-5C4D-F498-7A55-EFEFC2BC5388}"/>
                </a:ext>
              </a:extLst>
            </p:cNvPr>
            <p:cNvSpPr txBox="1"/>
            <p:nvPr/>
          </p:nvSpPr>
          <p:spPr>
            <a:xfrm rot="16200000">
              <a:off x="888810" y="3755566"/>
              <a:ext cx="608167" cy="197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Espacio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C19C5A-3899-3B4E-A5D9-DC326FCB058E}"/>
                </a:ext>
              </a:extLst>
            </p:cNvPr>
            <p:cNvSpPr txBox="1"/>
            <p:nvPr/>
          </p:nvSpPr>
          <p:spPr>
            <a:xfrm rot="19289953">
              <a:off x="1535591" y="3735078"/>
              <a:ext cx="529275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Eventos</a:t>
              </a:r>
            </a:p>
          </p:txBody>
        </p:sp>
      </p:grpSp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E9FEC168-3144-E009-7301-304723BBB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5024339" y="3577649"/>
            <a:ext cx="1328982" cy="137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467416-4C5B-4120-7A0B-8CCD501C5A8D}"/>
              </a:ext>
            </a:extLst>
          </p:cNvPr>
          <p:cNvSpPr txBox="1"/>
          <p:nvPr/>
        </p:nvSpPr>
        <p:spPr>
          <a:xfrm>
            <a:off x="5259454" y="5117058"/>
            <a:ext cx="930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/>
              <a:t>Observa</a:t>
            </a:r>
          </a:p>
          <a:p>
            <a:pPr algn="ctr"/>
            <a:r>
              <a:rPr lang="es-ES" sz="1600" dirty="0"/>
              <a:t>Registra</a:t>
            </a:r>
          </a:p>
          <a:p>
            <a:pPr algn="ctr"/>
            <a:r>
              <a:rPr lang="es-ES" sz="1600" dirty="0"/>
              <a:t>Analiza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4A5A0-ED13-6E7D-1DEB-2A8E5281F3C8}"/>
              </a:ext>
            </a:extLst>
          </p:cNvPr>
          <p:cNvGrpSpPr/>
          <p:nvPr/>
        </p:nvGrpSpPr>
        <p:grpSpPr>
          <a:xfrm>
            <a:off x="3951325" y="4177424"/>
            <a:ext cx="563880" cy="324596"/>
            <a:chOff x="4295587" y="3970174"/>
            <a:chExt cx="563880" cy="324596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9C664BE-F828-CC54-AFA7-B23D801256E6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A66AB7A-B5B4-72B0-879E-05708B1F91D2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2A85-D3BE-C53D-44EE-4474BB1DEA0E}"/>
              </a:ext>
            </a:extLst>
          </p:cNvPr>
          <p:cNvGrpSpPr/>
          <p:nvPr/>
        </p:nvGrpSpPr>
        <p:grpSpPr>
          <a:xfrm>
            <a:off x="6742640" y="4177424"/>
            <a:ext cx="563880" cy="324596"/>
            <a:chOff x="4295587" y="3970174"/>
            <a:chExt cx="563880" cy="32459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636C8EF-D771-3BC5-9ECE-5F33A9E36F2F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BC22BB1-CD76-B742-FC38-145B0999466A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76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2"/>
    </mc:Choice>
    <mc:Fallback xmlns=""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59E9-80FA-6807-1F3E-96C7C32B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1345DF-F1FE-064D-8878-884C46C23FA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CAFE38-495D-91A0-700C-A951B5509F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741" y="2105554"/>
            <a:ext cx="9050013" cy="3791479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4B55FC-5D5A-4C3F-B72A-50423597924D}"/>
              </a:ext>
            </a:extLst>
          </p:cNvPr>
          <p:cNvSpPr/>
          <p:nvPr/>
        </p:nvSpPr>
        <p:spPr>
          <a:xfrm>
            <a:off x="1566741" y="1762125"/>
            <a:ext cx="9333359" cy="4385532"/>
          </a:xfrm>
          <a:custGeom>
            <a:avLst/>
            <a:gdLst>
              <a:gd name="connsiteX0" fmla="*/ 3100509 w 9333359"/>
              <a:gd name="connsiteY0" fmla="*/ 1095375 h 4385532"/>
              <a:gd name="connsiteX1" fmla="*/ 3100509 w 9333359"/>
              <a:gd name="connsiteY1" fmla="*/ 1981201 h 4385532"/>
              <a:gd name="connsiteX2" fmla="*/ 4195884 w 9333359"/>
              <a:gd name="connsiteY2" fmla="*/ 1981201 h 4385532"/>
              <a:gd name="connsiteX3" fmla="*/ 4195884 w 9333359"/>
              <a:gd name="connsiteY3" fmla="*/ 1095375 h 4385532"/>
              <a:gd name="connsiteX4" fmla="*/ 0 w 9333359"/>
              <a:gd name="connsiteY4" fmla="*/ 0 h 4385532"/>
              <a:gd name="connsiteX5" fmla="*/ 9333359 w 9333359"/>
              <a:gd name="connsiteY5" fmla="*/ 0 h 4385532"/>
              <a:gd name="connsiteX6" fmla="*/ 9333359 w 9333359"/>
              <a:gd name="connsiteY6" fmla="*/ 4385532 h 4385532"/>
              <a:gd name="connsiteX7" fmla="*/ 0 w 9333359"/>
              <a:gd name="connsiteY7" fmla="*/ 4385532 h 438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3359" h="4385532">
                <a:moveTo>
                  <a:pt x="3100509" y="1095375"/>
                </a:moveTo>
                <a:lnTo>
                  <a:pt x="3100509" y="1981201"/>
                </a:lnTo>
                <a:lnTo>
                  <a:pt x="4195884" y="1981201"/>
                </a:lnTo>
                <a:lnTo>
                  <a:pt x="4195884" y="1095375"/>
                </a:lnTo>
                <a:close/>
                <a:moveTo>
                  <a:pt x="0" y="0"/>
                </a:moveTo>
                <a:lnTo>
                  <a:pt x="9333359" y="0"/>
                </a:lnTo>
                <a:lnTo>
                  <a:pt x="9333359" y="4385532"/>
                </a:lnTo>
                <a:lnTo>
                  <a:pt x="0" y="4385532"/>
                </a:lnTo>
                <a:close/>
              </a:path>
            </a:pathLst>
          </a:custGeom>
          <a:solidFill>
            <a:srgbClr val="F5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1AAC2-19D7-1AA5-1E16-F6E8556B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97CCBE-C6C6-4A9F-13FD-3A4C8BB62F8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BF49ABC-977E-E638-FB17-8533E96346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85A65B5-1EE7-6F17-CEB6-0F4D2618059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235D835-2CD2-13F2-0C75-B34BC90B27CE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3512CC-E4F5-24FD-442D-EC1BBCF6F50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45B3DE7-5CEC-8BEC-996E-B0BDEDF752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B88944-93DB-EE13-C611-B9E8FC6B58F0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0FCFF0-6D53-CC8C-3BB8-D5E2A5ACFDF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AC6F573-4C81-C002-81DD-4BF6BD230D5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49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4"/>
    </mc:Choice>
    <mc:Fallback xmlns="">
      <p:transition spd="slow" advTm="3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CBB8-BCB9-BE21-262E-85D33E3D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418C74-9088-A58E-00AE-BF62D43519E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1031F-07F5-A928-9DDD-EB12F76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A5B4E8-4290-AFD0-8232-EF25E99890F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78AC0-7825-D565-DDC7-93952E8302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7A4B82-3EA7-C381-3E0C-30BFC06599A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30231-9BAB-8755-75EE-B6F6FAF01D4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8A53F1-223A-EF55-19F7-F19FC754554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E135C86-8CDF-0ACF-B01D-5016ACE6CF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621F31-44AC-6FB5-FE1F-AC92564B3DE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DE995E-6022-994F-28C2-BEAB36AFCE2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9D5160-2144-A3BE-1BB9-02645B2A4AA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A1F50B8C-6013-F3D4-7580-7158103D23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C008C-D08F-D359-5DDB-111B53A3A48E}"/>
              </a:ext>
            </a:extLst>
          </p:cNvPr>
          <p:cNvGrpSpPr/>
          <p:nvPr/>
        </p:nvGrpSpPr>
        <p:grpSpPr>
          <a:xfrm>
            <a:off x="4444852" y="2949988"/>
            <a:ext cx="3293791" cy="3671292"/>
            <a:chOff x="4737543" y="2938277"/>
            <a:chExt cx="3293791" cy="3671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35FB45-E1E6-204B-DDF2-30AC287E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7543" y="2938277"/>
              <a:ext cx="3293791" cy="2747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58F34-08DE-7371-F2A1-DCD166AD3B68}"/>
                </a:ext>
              </a:extLst>
            </p:cNvPr>
            <p:cNvSpPr txBox="1"/>
            <p:nvPr/>
          </p:nvSpPr>
          <p:spPr>
            <a:xfrm>
              <a:off x="4737543" y="5686239"/>
              <a:ext cx="3293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noProof="0"/>
                <a:t>Apagón</a:t>
              </a:r>
            </a:p>
            <a:p>
              <a:pPr algn="ctr"/>
              <a:r>
                <a:rPr lang="es-ES" noProof="0"/>
                <a:t>Cambio brusco alza -&gt; baja en la demanda eléctrica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CBAE3D-CEE7-F4B8-EB04-E9EAAC46BB0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11" name="Graphic 10" descr="Lamp with solid fill">
              <a:extLst>
                <a:ext uri="{FF2B5EF4-FFF2-40B4-BE49-F238E27FC236}">
                  <a16:creationId xmlns:a16="http://schemas.microsoft.com/office/drawing/2014/main" id="{2351E33E-02A6-056A-379D-39DD5175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andle with solid fill">
              <a:extLst>
                <a:ext uri="{FF2B5EF4-FFF2-40B4-BE49-F238E27FC236}">
                  <a16:creationId xmlns:a16="http://schemas.microsoft.com/office/drawing/2014/main" id="{E5AD657B-672D-0B9F-AEAE-0C1E4AA4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174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1"/>
    </mc:Choice>
    <mc:Fallback xmlns="">
      <p:transition spd="slow" advTm="10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85F6-3E7C-553F-FE5D-9BCA0A9E7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CE1C4-F707-E638-AA3F-74A9C95F0BD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5EB3-A1BC-E6F5-6D14-5F907AE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B508FA-F758-04DC-BEEE-678E593E6FF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76DDE7-B04A-DD5B-15AB-A1E670BAB5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3756D1A-6BF4-2572-CC0D-E5EFAC8323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4E6DA3AC-5C4D-F175-D6C5-8D30723B99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pic>
        <p:nvPicPr>
          <p:cNvPr id="11" name="Picture 10" descr="A red and yellow gradient graph&#10;&#10;AI-generated content may be incorrect.">
            <a:extLst>
              <a:ext uri="{FF2B5EF4-FFF2-40B4-BE49-F238E27FC236}">
                <a16:creationId xmlns:a16="http://schemas.microsoft.com/office/drawing/2014/main" id="{088E8905-1D9A-4723-8529-31AF86B43A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4" y="2609355"/>
            <a:ext cx="3352726" cy="2747962"/>
          </a:xfrm>
          <a:prstGeom prst="rect">
            <a:avLst/>
          </a:prstGeom>
        </p:spPr>
      </p:pic>
      <p:pic>
        <p:nvPicPr>
          <p:cNvPr id="12" name="Picture 11" descr="A red and yellow square with numbers&#10;&#10;AI-generated content may be incorrect.">
            <a:extLst>
              <a:ext uri="{FF2B5EF4-FFF2-40B4-BE49-F238E27FC236}">
                <a16:creationId xmlns:a16="http://schemas.microsoft.com/office/drawing/2014/main" id="{3D96EDE1-B314-BFC3-F76E-61343EE00C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0" y="2609355"/>
            <a:ext cx="3122066" cy="2747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2D320-D005-E541-A3DD-56DFBCD85CA0}"/>
              </a:ext>
            </a:extLst>
          </p:cNvPr>
          <p:cNvSpPr txBox="1"/>
          <p:nvPr/>
        </p:nvSpPr>
        <p:spPr>
          <a:xfrm>
            <a:off x="5287341" y="5357317"/>
            <a:ext cx="3293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Stump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ve claramente que </a:t>
            </a:r>
            <a:r>
              <a:rPr lang="es-ES" b="1" noProof="0"/>
              <a:t>hay una tendencia</a:t>
            </a:r>
          </a:p>
          <a:p>
            <a:pPr algn="ctr"/>
            <a:r>
              <a:rPr lang="es-ES"/>
              <a:t>Pero </a:t>
            </a:r>
            <a:r>
              <a:rPr lang="es-ES" b="1"/>
              <a:t>no sabemos el sentido</a:t>
            </a:r>
            <a:endParaRPr lang="es-ES" b="1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EA1A5-09CA-4ED9-8689-12931F2F5A87}"/>
              </a:ext>
            </a:extLst>
          </p:cNvPr>
          <p:cNvSpPr txBox="1"/>
          <p:nvPr/>
        </p:nvSpPr>
        <p:spPr>
          <a:xfrm>
            <a:off x="8640067" y="5267623"/>
            <a:ext cx="329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height</a:t>
            </a:r>
            <a:r>
              <a:rPr lang="es-ES" b="1" noProof="0"/>
              <a:t> </a:t>
            </a:r>
            <a:r>
              <a:rPr lang="es-ES" b="1" noProof="0" err="1"/>
              <a:t>pseudo-distance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realza la </a:t>
            </a:r>
            <a:r>
              <a:rPr lang="es-ES" b="1" noProof="0"/>
              <a:t>tendencia al alza</a:t>
            </a:r>
          </a:p>
        </p:txBody>
      </p:sp>
      <p:pic>
        <p:nvPicPr>
          <p:cNvPr id="15" name="Picture 14" descr="A graph showing a wave&#10;&#10;AI-generated content may be incorrect.">
            <a:extLst>
              <a:ext uri="{FF2B5EF4-FFF2-40B4-BE49-F238E27FC236}">
                <a16:creationId xmlns:a16="http://schemas.microsoft.com/office/drawing/2014/main" id="{ED4E6F02-DF5F-5801-866C-5717F79BE2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3193414"/>
            <a:ext cx="4733925" cy="1579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EF7905-9F3B-B4AB-BD7A-0C103F8BA445}"/>
              </a:ext>
            </a:extLst>
          </p:cNvPr>
          <p:cNvSpPr txBox="1"/>
          <p:nvPr/>
        </p:nvSpPr>
        <p:spPr>
          <a:xfrm>
            <a:off x="1092308" y="4822308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S3</a:t>
            </a:r>
            <a:endParaRPr lang="es-ES" noProof="0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FEF2D298-94F9-6806-11FA-70835EF37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51" y="5215234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B90F26-5816-317C-C215-182C3F2F7F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057279-EDF0-9D83-A1EE-96B09E069D1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46D6A3-CA88-A8B8-26E5-64984C2B2BF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FFDB48-05DE-44C9-6C08-A54F7D54D2D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463532-EDA3-48D1-49B7-792A6152361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B6AFA8-F2BD-BBDC-3674-42E2CE3BF64A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781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10"/>
    </mc:Choice>
    <mc:Fallback xmlns="">
      <p:transition spd="slow" advTm="4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01EA-43CF-F75F-E830-055BF4C2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0FC017-F2D4-09DE-BC5E-75A124B5174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A155-116E-5278-8796-AB03EDE8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D89437-FA27-E74D-72F5-1E722B0169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Respuesta primer camino (PI1)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6C919B-7DA5-44BE-2ADB-7D8E6E46BA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D85BB4-FD0A-43FD-C096-5375D988F1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0500A-B6AE-E18F-5BFC-5193B242DA01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2524218" y="3665037"/>
            <a:ext cx="1489926" cy="10902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0895F-7538-09C9-5AA8-9217D4F1B4D2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2524218" y="2644758"/>
            <a:ext cx="1489926" cy="102027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1211BD-8C87-A0F7-D50C-687A192FD3A1}"/>
              </a:ext>
            </a:extLst>
          </p:cNvPr>
          <p:cNvGrpSpPr/>
          <p:nvPr/>
        </p:nvGrpSpPr>
        <p:grpSpPr>
          <a:xfrm>
            <a:off x="936267" y="2765726"/>
            <a:ext cx="1587951" cy="1321567"/>
            <a:chOff x="586610" y="2924164"/>
            <a:chExt cx="1587951" cy="1321567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6EA9E4A-CE90-3972-0AA2-8ED9CDEB1594}"/>
                </a:ext>
              </a:extLst>
            </p:cNvPr>
            <p:cNvSpPr/>
            <p:nvPr/>
          </p:nvSpPr>
          <p:spPr>
            <a:xfrm>
              <a:off x="586610" y="3401218"/>
              <a:ext cx="1587951" cy="844513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¿Ayudan los </a:t>
              </a:r>
              <a:r>
                <a:rPr lang="es-ES" b="1" noProof="0" err="1"/>
                <a:t>MPlot</a:t>
              </a:r>
              <a:r>
                <a:rPr lang="es-ES" noProof="0"/>
                <a:t>?</a:t>
              </a:r>
              <a:endParaRPr lang="es-ES" b="1" noProof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2B8B1F-0296-7573-E40C-EA15AEF06CD3}"/>
                </a:ext>
              </a:extLst>
            </p:cNvPr>
            <p:cNvSpPr txBox="1"/>
            <p:nvPr/>
          </p:nvSpPr>
          <p:spPr>
            <a:xfrm>
              <a:off x="942773" y="2924164"/>
              <a:ext cx="7409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PI.1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00278D-10FF-96E7-6DFA-22D26607CDD0}"/>
              </a:ext>
            </a:extLst>
          </p:cNvPr>
          <p:cNvGrpSpPr/>
          <p:nvPr/>
        </p:nvGrpSpPr>
        <p:grpSpPr>
          <a:xfrm>
            <a:off x="4014144" y="3763756"/>
            <a:ext cx="1830150" cy="1529466"/>
            <a:chOff x="839634" y="4521631"/>
            <a:chExt cx="1830150" cy="1529466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ED63B7C6-BDE6-99CA-40DD-29F4949027B0}"/>
                </a:ext>
              </a:extLst>
            </p:cNvPr>
            <p:cNvSpPr/>
            <p:nvPr/>
          </p:nvSpPr>
          <p:spPr>
            <a:xfrm>
              <a:off x="839634" y="4975183"/>
              <a:ext cx="1830150" cy="1075914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eficientes?</a:t>
              </a:r>
              <a:endParaRPr lang="es-ES" b="1" noProof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9F0D7A-1968-62FE-63DC-9EAEB17DAD30}"/>
                </a:ext>
              </a:extLst>
            </p:cNvPr>
            <p:cNvSpPr txBox="1"/>
            <p:nvPr/>
          </p:nvSpPr>
          <p:spPr>
            <a:xfrm>
              <a:off x="1225878" y="4521631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B7D3F7-AF60-FD0B-C885-4F3DF81B95CC}"/>
              </a:ext>
            </a:extLst>
          </p:cNvPr>
          <p:cNvGrpSpPr/>
          <p:nvPr/>
        </p:nvGrpSpPr>
        <p:grpSpPr>
          <a:xfrm>
            <a:off x="4014144" y="1564778"/>
            <a:ext cx="1830149" cy="1665290"/>
            <a:chOff x="3481439" y="1944749"/>
            <a:chExt cx="1830149" cy="1665290"/>
          </a:xfrm>
        </p:grpSpPr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BD4C9E4-E1BB-05CF-6659-5D4261920342}"/>
                </a:ext>
              </a:extLst>
            </p:cNvPr>
            <p:cNvSpPr/>
            <p:nvPr/>
          </p:nvSpPr>
          <p:spPr>
            <a:xfrm>
              <a:off x="3481439" y="2439419"/>
              <a:ext cx="1830149" cy="1170620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fáciles de interpretar?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345CF7-875B-67D3-DDF1-7C5C22BB5AF4}"/>
                </a:ext>
              </a:extLst>
            </p:cNvPr>
            <p:cNvSpPr txBox="1"/>
            <p:nvPr/>
          </p:nvSpPr>
          <p:spPr>
            <a:xfrm>
              <a:off x="3867682" y="1944749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PI1.2</a:t>
              </a:r>
            </a:p>
          </p:txBody>
        </p:sp>
      </p:grp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9914BD11-007C-C86D-7C97-E9D71E8180CA}"/>
              </a:ext>
            </a:extLst>
          </p:cNvPr>
          <p:cNvSpPr/>
          <p:nvPr/>
        </p:nvSpPr>
        <p:spPr>
          <a:xfrm>
            <a:off x="6611006" y="2059448"/>
            <a:ext cx="1830149" cy="1170620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aunque se puede perder información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412209-A8CA-A78B-B7B9-4343C6DC3F9D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5844293" y="2644758"/>
            <a:ext cx="76671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95E9299-483F-CD47-6F8C-31B215E8B5C0}"/>
              </a:ext>
            </a:extLst>
          </p:cNvPr>
          <p:cNvSpPr/>
          <p:nvPr/>
        </p:nvSpPr>
        <p:spPr>
          <a:xfrm>
            <a:off x="6677681" y="4217308"/>
            <a:ext cx="1830149" cy="1052413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permiten preanálisis rápido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9CAAE6-816C-91BF-F446-5A4EB2882AE6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 flipV="1">
            <a:off x="5844294" y="4743515"/>
            <a:ext cx="833387" cy="117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1E77356-81A1-D1A8-8F84-BE5643BDF448}"/>
              </a:ext>
            </a:extLst>
          </p:cNvPr>
          <p:cNvSpPr/>
          <p:nvPr/>
        </p:nvSpPr>
        <p:spPr>
          <a:xfrm>
            <a:off x="9267585" y="2143154"/>
            <a:ext cx="2086215" cy="264956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¿Y para conseguir un análisis completo y eficiente?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F658BE-558A-7A04-03E0-C9170ED4268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8441155" y="2644758"/>
            <a:ext cx="826430" cy="823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81D1B8-21AD-C697-A55B-8775AED94DF5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8507830" y="3467938"/>
            <a:ext cx="759755" cy="1275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beza con engranajes contorno">
            <a:extLst>
              <a:ext uri="{FF2B5EF4-FFF2-40B4-BE49-F238E27FC236}">
                <a16:creationId xmlns:a16="http://schemas.microsoft.com/office/drawing/2014/main" id="{46639425-763B-4CCB-DB0A-D84957EE62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3492" y="4836022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576FFC-5392-2DFD-A81D-EFA96EED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69721"/>
            <a:ext cx="35337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0CFFA9-346C-90EE-FD99-05E7B7A3C77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25037A-C172-0D7E-34D9-1A7E9C2EC47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42EA83-8B89-A21B-F521-196D0A78289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1AC3D0-20AD-48C4-33DE-2C843D40A85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F200A1-48E4-7C71-D2B8-77E8625E8B9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F19831-1C4D-EB80-B423-D0AE8439CB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34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8"/>
    </mc:Choice>
    <mc:Fallback xmlns="">
      <p:transition spd="slow" advTm="2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8F-A320-8096-7D8C-1CD5BCA5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E2E552-B258-BA91-A0EF-7BAD0C4DFF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5E97-0FF2-B0A8-D1FA-0A3E3C77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8DF53-5E2D-7DF7-1709-87781F6F7A6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Abriendo segundo camino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7C91CF0-D8F4-9856-10C0-0E21611649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26F0D5AE-7203-483A-1BE5-FA22E5EA559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57FF67-300B-6998-7678-4F2948FA9514}"/>
              </a:ext>
            </a:extLst>
          </p:cNvPr>
          <p:cNvSpPr txBox="1"/>
          <p:nvPr/>
        </p:nvSpPr>
        <p:spPr>
          <a:xfrm>
            <a:off x="5995044" y="2007265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52D5176-2F70-4B6E-39C9-8FEAAA162AD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909571" y="3022276"/>
            <a:ext cx="848319" cy="9238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155903A-0CF9-113E-6C0C-C6D1A9185F6E}"/>
              </a:ext>
            </a:extLst>
          </p:cNvPr>
          <p:cNvSpPr/>
          <p:nvPr/>
        </p:nvSpPr>
        <p:spPr>
          <a:xfrm>
            <a:off x="1823356" y="3291771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F376A69-9EC4-84E7-16C5-DC5CD9B0C55C}"/>
              </a:ext>
            </a:extLst>
          </p:cNvPr>
          <p:cNvSpPr/>
          <p:nvPr/>
        </p:nvSpPr>
        <p:spPr>
          <a:xfrm>
            <a:off x="4757890" y="2484319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variables exógenas basadas en el Matrix </a:t>
            </a:r>
            <a:r>
              <a:rPr lang="es-ES" noProof="0" dirty="0" err="1"/>
              <a:t>Profile</a:t>
            </a:r>
            <a:endParaRPr lang="es-ES" b="1" noProof="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BCE02CD-7130-F729-B8A4-FD4CCE199005}"/>
              </a:ext>
            </a:extLst>
          </p:cNvPr>
          <p:cNvSpPr/>
          <p:nvPr/>
        </p:nvSpPr>
        <p:spPr>
          <a:xfrm>
            <a:off x="4757890" y="4332048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</a:t>
            </a:r>
            <a:r>
              <a:rPr lang="es-ES" b="1" noProof="0" dirty="0"/>
              <a:t>modelos</a:t>
            </a:r>
            <a:r>
              <a:rPr lang="es-ES" noProof="0" dirty="0"/>
              <a:t> </a:t>
            </a:r>
            <a:r>
              <a:rPr lang="es-ES" b="1" noProof="0" dirty="0"/>
              <a:t>fundacionales</a:t>
            </a:r>
            <a:r>
              <a:rPr lang="es-ES" noProof="0" dirty="0"/>
              <a:t> de series temporales al módulo de DL</a:t>
            </a:r>
            <a:endParaRPr lang="es-ES" b="1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CA0A3C-4F23-B8A6-8B7C-49228E0AC37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09571" y="3946140"/>
            <a:ext cx="848319" cy="9238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5DCAB-FCCD-DADA-C0CE-424982CD55AE}"/>
              </a:ext>
            </a:extLst>
          </p:cNvPr>
          <p:cNvSpPr txBox="1"/>
          <p:nvPr/>
        </p:nvSpPr>
        <p:spPr>
          <a:xfrm>
            <a:off x="5995044" y="3854994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LF2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D68FBCB-E351-1061-6DC0-C73304A5EF69}"/>
              </a:ext>
            </a:extLst>
          </p:cNvPr>
          <p:cNvSpPr/>
          <p:nvPr/>
        </p:nvSpPr>
        <p:spPr>
          <a:xfrm>
            <a:off x="8510196" y="4135705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B111C-E295-71CC-D23A-DF09ED138F6A}"/>
              </a:ext>
            </a:extLst>
          </p:cNvPr>
          <p:cNvSpPr txBox="1"/>
          <p:nvPr/>
        </p:nvSpPr>
        <p:spPr>
          <a:xfrm>
            <a:off x="9194528" y="3534962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4D9D31-49CF-682E-36DD-9DA96A59E4D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923414" y="4870005"/>
            <a:ext cx="5867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abeza con engranajes contorno">
            <a:extLst>
              <a:ext uri="{FF2B5EF4-FFF2-40B4-BE49-F238E27FC236}">
                <a16:creationId xmlns:a16="http://schemas.microsoft.com/office/drawing/2014/main" id="{D6AC69FD-CC5B-4F94-3AC2-0122382BB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8389" y="4689905"/>
            <a:ext cx="914400" cy="914400"/>
          </a:xfrm>
          <a:prstGeom prst="rect">
            <a:avLst/>
          </a:prstGeom>
        </p:spPr>
      </p:pic>
      <p:pic>
        <p:nvPicPr>
          <p:cNvPr id="44" name="Graphic 43" descr="Good Idea outline">
            <a:extLst>
              <a:ext uri="{FF2B5EF4-FFF2-40B4-BE49-F238E27FC236}">
                <a16:creationId xmlns:a16="http://schemas.microsoft.com/office/drawing/2014/main" id="{29143AE2-ED60-B3D5-4315-61DFE1F21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416" y="5620350"/>
            <a:ext cx="914400" cy="914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951FF4-03CE-ADEE-7615-434EE6D0C2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CB212A-6CE7-5500-240B-0BFA150CD60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F2B21B-19DB-6031-C9CA-9C5A033A274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F9BD01-25F8-0908-55DA-33B94A2734D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9FD56E2-9732-8D2B-A2A8-3FB06D2DD97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F9ED3-3B31-A83E-44CF-6340DBEA85DF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32F3AC-1EC6-141C-B24F-BD7F64BD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5"/>
    </mc:Choice>
    <mc:Fallback xmlns="">
      <p:transition spd="slow" advTm="3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11" grpId="0" animBg="1"/>
      <p:bldP spid="13" grpId="0"/>
      <p:bldP spid="14" grpId="0" animBg="1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4BD6-75B7-4245-15C5-0249A2FD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24F0B2-1EE8-6F87-4EC5-B4BFD727061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2B24-16A3-B546-66A5-D367759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D0022-A3D3-7ED3-2277-CD20C40E1B0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840970-9C0C-0BB7-51BC-A3C4AEB3D7A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6E90230-815B-7D47-B66F-EA25ED755E2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B1E4A58E-0857-AB7F-2E14-E174B17587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119721D9-2F0F-9E70-2706-D791625A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883726"/>
              </p:ext>
            </p:extLst>
          </p:nvPr>
        </p:nvGraphicFramePr>
        <p:xfrm>
          <a:off x="838200" y="2422525"/>
          <a:ext cx="10515600" cy="370915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91637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Modelo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/>
                        <a:t>Detección de Patrones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Tendencias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MOMENT-Small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Se detectan anomalías pero es difícil aislarlas.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noProof="0" dirty="0"/>
                        <a:t> Se detectan algunos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Sin segmentación.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No detecta tendencias visibles.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MOMENT-Base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Mejora leve en detectar anomalías en los bordes.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Los patrones son más claros que con Small.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Algunas segmentaciones, pero incompletas.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Sugiere tendencias, pero no son claras.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841064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</a:t>
                      </a:r>
                      <a:r>
                        <a:rPr lang="es-ES" b="1" noProof="0" dirty="0" err="1"/>
                        <a:t>Large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/>
                        <a:t>Las anomalías son más difíciles de detectar que con 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/>
                        <a:t> Detección más estructurada de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/>
                        <a:t> Sin segmentos claros.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Aún carece de separación clara de tendencias.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911477"/>
                  </a:ext>
                </a:extLst>
              </a:tr>
            </a:tbl>
          </a:graphicData>
        </a:graphic>
      </p:graphicFrame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225BE2B4-B235-4B93-9D4C-1A4277CE5CA9}"/>
              </a:ext>
            </a:extLst>
          </p:cNvPr>
          <p:cNvSpPr txBox="1">
            <a:spLocks/>
          </p:cNvSpPr>
          <p:nvPr/>
        </p:nvSpPr>
        <p:spPr>
          <a:xfrm>
            <a:off x="1111758" y="1347026"/>
            <a:ext cx="10527792" cy="122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Se ha detectado correctamente la anomalía.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Los resultados no fueron tan buenos.</a:t>
            </a:r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D23BB094-3FD1-66A3-18A0-D0AB30F56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72" y="1922234"/>
            <a:ext cx="479293" cy="47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827CA1-3999-C937-6A72-EC64F748DAEF}"/>
              </a:ext>
            </a:extLst>
          </p:cNvPr>
          <p:cNvGrpSpPr/>
          <p:nvPr/>
        </p:nvGrpSpPr>
        <p:grpSpPr>
          <a:xfrm>
            <a:off x="6561721" y="1267810"/>
            <a:ext cx="754843" cy="575910"/>
            <a:chOff x="11207068" y="5072674"/>
            <a:chExt cx="1089579" cy="1060938"/>
          </a:xfrm>
        </p:grpSpPr>
        <p:pic>
          <p:nvPicPr>
            <p:cNvPr id="10" name="Graphic 9" descr="Lamp with solid fill">
              <a:extLst>
                <a:ext uri="{FF2B5EF4-FFF2-40B4-BE49-F238E27FC236}">
                  <a16:creationId xmlns:a16="http://schemas.microsoft.com/office/drawing/2014/main" id="{81FA91BA-5560-71E7-E60C-D7990040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andle with solid fill">
              <a:extLst>
                <a:ext uri="{FF2B5EF4-FFF2-40B4-BE49-F238E27FC236}">
                  <a16:creationId xmlns:a16="http://schemas.microsoft.com/office/drawing/2014/main" id="{65DF9EFD-16EB-EB6A-AA53-0084240D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BF21E1-94C1-11AF-6B49-0B2212F471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AEF87D-CBC1-1087-E15A-56DB653D92A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C11EBB-C3DB-223F-E944-498543BD3D4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8E028-8C46-E152-BB33-7887327103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279675-9202-FAA9-8DED-58A9BE29699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2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60"/>
    </mc:Choice>
    <mc:Fallback xmlns="">
      <p:transition spd="slow" advTm="5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F865-5823-9308-CAEF-B227BE11A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0480D1F-FCE2-25FB-539E-894D5AADD81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43D41-58F3-C3E5-FBAA-ABA0B124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5104DD-933A-FE5D-5F4C-7351FBA95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AD0CF2-4609-FA94-2C07-43B7964C49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3F05BA8-1F7A-A42B-EF5C-946207FD272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6D169E93-F202-2EFF-931A-D0CBA1ECF2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019DAC5-7220-7925-6BBE-66B26CDA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83" y="2216143"/>
            <a:ext cx="5163930" cy="36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F9FE7B-1061-E3F0-8FEA-BA079A35CC4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9DBAAB-C039-3CC7-C1FD-69B5BE8BFB5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7E588D-9C15-2D55-07A8-617BF5924B1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E94FDD-9135-1F45-4AA2-783118628CB4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68E49B-92C8-D9C6-D4FE-55E129DD31D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08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9"/>
    </mc:Choice>
    <mc:Fallback xmlns="">
      <p:transition spd="slow" advTm="13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8B37-0CB6-066A-E0A5-67E1FEEE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CFA3AD-C260-60A4-A5AE-A5F73EAEE84F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940837DD-9106-CC6B-215C-5FE9E7C19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135115"/>
              </p:ext>
            </p:extLst>
          </p:nvPr>
        </p:nvGraphicFramePr>
        <p:xfrm>
          <a:off x="764226" y="2626020"/>
          <a:ext cx="11018199" cy="28053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detectan, pero son difíciles de aislar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Poca variación de los clúster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separan claramente los picos de la serie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Kohl’s</a:t>
                      </a:r>
                      <a:endParaRPr lang="es-ES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visualmente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están más definidos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captura de llanuras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completamente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No se detectan,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20492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4DF7-4D79-E339-93B3-8878973C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30BC25-A5AC-8D79-0BBE-317D73026CB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6D5B38A-1461-D0B9-55C2-CB4B945010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7F6678E-3F36-69CE-DD08-C66CC3FFDF7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A62CB82-3613-6CD2-EE71-D6082A92E7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3D50A-0310-2B83-F2B2-EE664A32E31F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MOMENT-SMALL</a:t>
            </a:r>
            <a:endParaRPr lang="es-E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8B92E-3E56-97DF-F4C6-C40733225CC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6C7EB2-6CDB-EBB0-2BFC-4D6B865AB67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45D6652-7414-1824-6F8E-27461C6855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D28FB-7967-3B73-33BC-8D4A086BD1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D91947-7E0A-CFB4-486C-85D59983C33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6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1"/>
    </mc:Choice>
    <mc:Fallback xmlns="">
      <p:transition spd="slow" advTm="3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17C6-0EF1-1A32-F6FF-7DE540B0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028E076-0C58-30FA-4AAC-19D866957874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9450450C-616E-CF3C-6594-EA1A463C6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367892"/>
              </p:ext>
            </p:extLst>
          </p:nvPr>
        </p:nvGraphicFramePr>
        <p:xfrm>
          <a:off x="335601" y="2408421"/>
          <a:ext cx="11018199" cy="283480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Aunque se empieza a detectar alguna, se entremezclan con el resto de la información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apenas se modificaron en el caso de M-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Toy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Los picos se detectan fácilmente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Las llanuras, no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 mejora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Parece capturar tendencias, pero no está muy definido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Ligeramente mejor, pero sigue sin estar claro</a:t>
                      </a:r>
                      <a:endParaRPr lang="es-ES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F13C-55B3-2397-DCE1-0A248619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1B2451-AB9B-74A3-CC23-31244E9ED2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8418B-4D76-E90F-7B69-2D2497144A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C5CD1DE-5076-8226-3582-47FDEF3B38C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51A8527-CEBB-A1F2-D773-0755F5000F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AD2AD-B604-9EE2-8467-C71EDC0A4E8E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MOMENT-BASE</a:t>
            </a:r>
            <a:endParaRPr lang="es-E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220B4-0A4C-087B-421F-CF83BD54187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9B42E7-F779-1729-3F7E-082A70A67C3A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483A53-5BE9-26A4-9FB1-45273DD8E1B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91D88-569D-816F-D471-2ADF53E8277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AAE7D3-9A1D-77E7-B287-C71EA25D9FA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51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7"/>
    </mc:Choice>
    <mc:Fallback xmlns="">
      <p:transition spd="slow" advTm="16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ACE-24BD-CC3F-1A31-BF706D7D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800178-0AC5-6D56-CA5D-F5E7745B205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EC57A412-C11B-574B-9537-7912DBE7E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689404"/>
              </p:ext>
            </p:extLst>
          </p:nvPr>
        </p:nvGraphicFramePr>
        <p:xfrm>
          <a:off x="335601" y="2408421"/>
          <a:ext cx="11018199" cy="30794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/>
                        <a:t>Zero-</a:t>
                      </a:r>
                      <a:r>
                        <a:rPr lang="es-ES" noProof="0" err="1"/>
                        <a:t>shot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donde mejor se detectan las anomalías 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 información sigue entremezclada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De nuevo, los clústeres son prácticamente idénticos a los de la versión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zero-shot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modelo para segmentación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diferencian claramente picos de llanuras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/>
                        <a:t>Sin cambios significativos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el mejor, pero sigue teniendo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DB274-B32E-35A3-DCB1-FEB2134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1C7535-304F-1F3D-2BCE-569165C6B30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5/5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C55239F-E211-D551-4C23-BA87F3F9FE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2A18154-7BBE-00B0-3A93-CA6C73B0D58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A9ECBA7-0523-3CE4-F9A0-04184C38F1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F0BC-1A58-9DA6-3829-09776C200357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MOMENT-LARGE</a:t>
            </a:r>
            <a:endParaRPr lang="es-E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8D6BA-2E08-25D3-0FCE-BA38F41BC9F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538E90-91A4-0B65-8A78-0DABE54D722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B4E5A16-C76C-88E2-3881-56B05AD009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3CCC02-CC98-8B4E-E100-4306CE8D7FC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3D92C6-0A33-BC70-DC44-5ADA41C8BF7A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3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5"/>
    </mc:Choice>
    <mc:Fallback xmlns="">
      <p:transition spd="slow" advTm="2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B3677-04E7-0519-4BAA-C2F4638E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62C87B-95A2-9B5E-D7C9-B8181DF3143C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 | Análisis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C5DF09-5E1E-6E0B-B4BF-A17BA54E0690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F0361-B35A-382C-F833-9A2FB0E8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9" name="Graphic 8" descr="Advertencia con relleno sólido">
            <a:extLst>
              <a:ext uri="{FF2B5EF4-FFF2-40B4-BE49-F238E27FC236}">
                <a16:creationId xmlns:a16="http://schemas.microsoft.com/office/drawing/2014/main" id="{2ABF6FFE-4271-791A-07E3-666D6FEF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273" y="210707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E50F5-62A7-AD7C-316A-6CD223E7FB38}"/>
              </a:ext>
            </a:extLst>
          </p:cNvPr>
          <p:cNvSpPr txBox="1"/>
          <p:nvPr/>
        </p:nvSpPr>
        <p:spPr>
          <a:xfrm>
            <a:off x="1311763" y="3089234"/>
            <a:ext cx="3071420" cy="764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ts val="2625"/>
              </a:lnSpc>
            </a:pPr>
            <a:r>
              <a:rPr lang="es-ES" sz="2500" dirty="0">
                <a:cs typeface="Arial"/>
              </a:rPr>
              <a:t>Evitar problemas</a:t>
            </a:r>
            <a:r>
              <a:rPr lang="en-US" sz="2500" dirty="0">
                <a:cs typeface="Arial"/>
              </a:rPr>
              <a:t>​ </a:t>
            </a:r>
          </a:p>
          <a:p>
            <a:pPr marL="0" lvl="1" algn="ctr">
              <a:lnSpc>
                <a:spcPts val="2625"/>
              </a:lnSpc>
            </a:pPr>
            <a:r>
              <a:rPr lang="en-US" sz="2500" dirty="0">
                <a:cs typeface="Arial"/>
              </a:rPr>
              <a:t>(</a:t>
            </a:r>
            <a:r>
              <a:rPr lang="en-US" sz="2500" dirty="0" err="1">
                <a:cs typeface="Arial"/>
              </a:rPr>
              <a:t>máquinas</a:t>
            </a:r>
            <a:r>
              <a:rPr lang="en-US" sz="2500" dirty="0">
                <a:cs typeface="Arial"/>
              </a:rPr>
              <a:t>, </a:t>
            </a:r>
            <a:r>
              <a:rPr lang="en-US" sz="2500" dirty="0" err="1">
                <a:cs typeface="Arial"/>
              </a:rPr>
              <a:t>apagón</a:t>
            </a:r>
            <a:r>
              <a:rPr lang="en-US" sz="2500" dirty="0">
                <a:cs typeface="Arial"/>
              </a:rPr>
              <a:t>)</a:t>
            </a:r>
            <a:endParaRPr lang="en-US" dirty="0"/>
          </a:p>
        </p:txBody>
      </p:sp>
      <p:pic>
        <p:nvPicPr>
          <p:cNvPr id="15" name="Content Placeholder 37" descr="Gráfico de tendencia descendente con relleno sólido">
            <a:extLst>
              <a:ext uri="{FF2B5EF4-FFF2-40B4-BE49-F238E27FC236}">
                <a16:creationId xmlns:a16="http://schemas.microsoft.com/office/drawing/2014/main" id="{3C7EF464-5269-AFE6-355C-8CA108147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390273" y="4170634"/>
            <a:ext cx="914399" cy="856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882C2-9765-FC3F-41CE-7BC7079FD865}"/>
              </a:ext>
            </a:extLst>
          </p:cNvPr>
          <p:cNvSpPr txBox="1"/>
          <p:nvPr/>
        </p:nvSpPr>
        <p:spPr>
          <a:xfrm>
            <a:off x="1629261" y="5026947"/>
            <a:ext cx="243642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 dirty="0"/>
              <a:t>Predecir valores</a:t>
            </a:r>
          </a:p>
          <a:p>
            <a:pPr algn="ctr"/>
            <a:r>
              <a:rPr lang="es-ES" sz="2500" dirty="0"/>
              <a:t>(finanzas)</a:t>
            </a:r>
            <a:endParaRPr lang="en-US" dirty="0"/>
          </a:p>
        </p:txBody>
      </p:sp>
      <p:pic>
        <p:nvPicPr>
          <p:cNvPr id="13" name="Graphic 12" descr="Corazón con pulso con relleno sólido">
            <a:extLst>
              <a:ext uri="{FF2B5EF4-FFF2-40B4-BE49-F238E27FC236}">
                <a16:creationId xmlns:a16="http://schemas.microsoft.com/office/drawing/2014/main" id="{3A6F7216-9DD0-A5BD-4B43-B5DACAB21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7327" y="210707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85E2E-B2EF-5B2C-745B-2B18957EA7CA}"/>
              </a:ext>
            </a:extLst>
          </p:cNvPr>
          <p:cNvSpPr txBox="1"/>
          <p:nvPr/>
        </p:nvSpPr>
        <p:spPr>
          <a:xfrm>
            <a:off x="7462991" y="3040663"/>
            <a:ext cx="376307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Monitorizar</a:t>
            </a:r>
          </a:p>
          <a:p>
            <a:pPr algn="ctr"/>
            <a:r>
              <a:rPr lang="es-ES" sz="2500"/>
              <a:t>(evolución a tratamiento)</a:t>
            </a:r>
            <a:endParaRPr lang="en-US"/>
          </a:p>
        </p:txBody>
      </p:sp>
      <p:pic>
        <p:nvPicPr>
          <p:cNvPr id="17" name="Graphic 16" descr="Grupo con relleno sólido">
            <a:extLst>
              <a:ext uri="{FF2B5EF4-FFF2-40B4-BE49-F238E27FC236}">
                <a16:creationId xmlns:a16="http://schemas.microsoft.com/office/drawing/2014/main" id="{7464CCB6-6961-71C2-1BEF-AFD67D097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7327" y="41125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869683-CE8E-ADD7-E40B-19B4EE0B3F1E}"/>
              </a:ext>
            </a:extLst>
          </p:cNvPr>
          <p:cNvSpPr txBox="1"/>
          <p:nvPr/>
        </p:nvSpPr>
        <p:spPr>
          <a:xfrm>
            <a:off x="7972927" y="502065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Gestionar</a:t>
            </a:r>
          </a:p>
          <a:p>
            <a:pPr algn="ctr"/>
            <a:r>
              <a:rPr lang="es-ES" sz="2500"/>
              <a:t>(transporte, stock)</a:t>
            </a:r>
            <a:endParaRPr lang="en-US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1F4260-40AC-40A3-51F1-84E597E3B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11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9"/>
    </mc:Choice>
    <mc:Fallback xmlns="">
      <p:transition spd="slow" advTm="1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1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5800-313F-119C-A263-BF917D4F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CB047EE-7F39-F44B-31F2-68AAA4E6444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B8F4-992E-2609-CB31-860BF9E7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A3271B-7CFD-1829-2F0A-B88D089D424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A01AF5-E733-8973-C9CF-1070C38EB45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1121EF6-6DF7-E5C4-FF0C-570610E7A40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1CB6F2A-9959-39A6-6A8B-CF03E81FBE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E9BB832-94DD-DB09-5B59-3BBB3EC05075}"/>
              </a:ext>
            </a:extLst>
          </p:cNvPr>
          <p:cNvSpPr/>
          <p:nvPr/>
        </p:nvSpPr>
        <p:spPr>
          <a:xfrm>
            <a:off x="2824891" y="2576747"/>
            <a:ext cx="3436913" cy="55521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¿Son interpretables? ¿Capturan bien la información?</a:t>
            </a:r>
            <a:endParaRPr lang="es-ES" b="1" noProof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FA1ED0F-E964-489B-62AE-433EFDC5DA42}"/>
              </a:ext>
            </a:extLst>
          </p:cNvPr>
          <p:cNvSpPr/>
          <p:nvPr/>
        </p:nvSpPr>
        <p:spPr>
          <a:xfrm>
            <a:off x="2824891" y="3884696"/>
            <a:ext cx="3436913" cy="55521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¿Mejoras cuantitativas suponen mejoras en interpretabilidad?</a:t>
            </a:r>
            <a:endParaRPr lang="es-ES" b="1" noProof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44CB2EC-36CB-CBF3-4D40-F33A1058268B}"/>
              </a:ext>
            </a:extLst>
          </p:cNvPr>
          <p:cNvSpPr/>
          <p:nvPr/>
        </p:nvSpPr>
        <p:spPr>
          <a:xfrm>
            <a:off x="2824891" y="5320788"/>
            <a:ext cx="3436913" cy="129338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¿Afinar el modelo ayuda en la interpretabilidad? </a:t>
            </a:r>
          </a:p>
          <a:p>
            <a:pPr algn="ctr"/>
            <a:r>
              <a:rPr lang="es-ES" noProof="0"/>
              <a:t>¿Cuánto se necesita afinar?</a:t>
            </a:r>
            <a:endParaRPr lang="es-ES" b="1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554F-A8B2-9AF4-E7F6-FA12D863050E}"/>
              </a:ext>
            </a:extLst>
          </p:cNvPr>
          <p:cNvSpPr txBox="1"/>
          <p:nvPr/>
        </p:nvSpPr>
        <p:spPr>
          <a:xfrm>
            <a:off x="4014516" y="3435502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176AB-3E52-6768-3F0E-D63503EF150A}"/>
              </a:ext>
            </a:extLst>
          </p:cNvPr>
          <p:cNvSpPr txBox="1"/>
          <p:nvPr/>
        </p:nvSpPr>
        <p:spPr>
          <a:xfrm>
            <a:off x="4014516" y="4889107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9998A06-B54F-5A60-D0C9-3605BB72FCD4}"/>
              </a:ext>
            </a:extLst>
          </p:cNvPr>
          <p:cNvSpPr/>
          <p:nvPr/>
        </p:nvSpPr>
        <p:spPr>
          <a:xfrm>
            <a:off x="171340" y="3429000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572DA-0DE8-DEC9-D1B4-011BE7E64D72}"/>
              </a:ext>
            </a:extLst>
          </p:cNvPr>
          <p:cNvSpPr txBox="1"/>
          <p:nvPr/>
        </p:nvSpPr>
        <p:spPr>
          <a:xfrm>
            <a:off x="855672" y="2828257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B4798-D3A6-889D-9ADE-138444FB8FB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395689" y="4163300"/>
            <a:ext cx="429202" cy="1804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593C66-CF07-9B89-9815-31ECB35FE46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2395689" y="4162305"/>
            <a:ext cx="429202" cy="99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C23F1-951F-25E3-0439-DC91419A83CA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2395689" y="2854355"/>
            <a:ext cx="429202" cy="13089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06270C-F1DF-0E8D-9AEF-9445AF0043B8}"/>
              </a:ext>
            </a:extLst>
          </p:cNvPr>
          <p:cNvSpPr txBox="1"/>
          <p:nvPr/>
        </p:nvSpPr>
        <p:spPr>
          <a:xfrm>
            <a:off x="4014516" y="210668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9918C02B-066C-A05A-29A1-61C865D93C0A}"/>
              </a:ext>
            </a:extLst>
          </p:cNvPr>
          <p:cNvSpPr/>
          <p:nvPr/>
        </p:nvSpPr>
        <p:spPr>
          <a:xfrm>
            <a:off x="6500081" y="2592205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Difíciles de interpretar en los conjuntos de datos utilizados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E9B12E00-27CA-A934-73F1-46551D80EFA8}"/>
              </a:ext>
            </a:extLst>
          </p:cNvPr>
          <p:cNvSpPr/>
          <p:nvPr/>
        </p:nvSpPr>
        <p:spPr>
          <a:xfrm>
            <a:off x="9966504" y="3512852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CCF6FC-0E88-E8E1-3A83-53DCD4140F63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6261804" y="2854355"/>
            <a:ext cx="23827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F7B967D-1EA8-8509-9052-02C91311E2A4}"/>
              </a:ext>
            </a:extLst>
          </p:cNvPr>
          <p:cNvSpPr/>
          <p:nvPr/>
        </p:nvSpPr>
        <p:spPr>
          <a:xfrm>
            <a:off x="6500081" y="3900154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No se detecta correlación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6ADD6C6F-72E3-0598-77A6-3CDCEEDC0616}"/>
              </a:ext>
            </a:extLst>
          </p:cNvPr>
          <p:cNvSpPr/>
          <p:nvPr/>
        </p:nvSpPr>
        <p:spPr>
          <a:xfrm>
            <a:off x="6500081" y="5568805"/>
            <a:ext cx="4117739" cy="787545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Sin cambios significativos. No hay una respuesta concluyente a la cantidad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6DEFF4-61A9-CB79-CA82-34207651BA65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6261804" y="4162304"/>
            <a:ext cx="238277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8350DA-20C0-7CBF-E6E3-66C8E432D21C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6261804" y="5962578"/>
            <a:ext cx="238277" cy="490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212C55-8726-0229-1507-BB66939FC976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9743923" y="4162304"/>
            <a:ext cx="222581" cy="49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0E59B6-774E-9A86-47CF-54A7A30C866B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 flipV="1">
            <a:off x="10617820" y="4821590"/>
            <a:ext cx="391792" cy="1140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ECC33-3A46-0DB5-69BF-8DD0216AD552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9743923" y="2854355"/>
            <a:ext cx="1265689" cy="6584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847A-0499-52F3-6E48-32652D94A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abeza con engranajes contorno">
            <a:extLst>
              <a:ext uri="{FF2B5EF4-FFF2-40B4-BE49-F238E27FC236}">
                <a16:creationId xmlns:a16="http://schemas.microsoft.com/office/drawing/2014/main" id="{B7FF1378-8144-D8BF-6D29-3D65F940E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5917" y="4949702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3A69985-2BB5-9E88-382D-2A87DFB046C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9F3590-061E-B919-7C0E-ED84DBA1451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7A169D-A7A2-42A8-8BEE-22C6EF6CE4F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608883-AB49-5D06-1393-022FE4999AC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63D552-D9D0-64BD-FEFE-AA0A7B51D1B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84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5"/>
    </mc:Choice>
    <mc:Fallback xmlns="">
      <p:transition spd="slow" advTm="24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22" grpId="0"/>
      <p:bldP spid="24" grpId="0" animBg="1"/>
      <p:bldP spid="26" grpId="0" animBg="1"/>
      <p:bldP spid="28" grpId="0" animBg="1"/>
      <p:bldP spid="2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22E7-7CD5-D127-B691-9D38B665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F5B543-7EC2-9C92-7D34-A725BE351F5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63461-D70E-5DD5-60F2-092C8800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D1ECBA-CC91-31E6-93A0-5C4737FAF7E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924C13-4710-F180-95E1-CB139A055B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A79D176-C55D-4C16-17E4-181AE66494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5EE2BFA1-C33E-ED47-E27D-276A677F6F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A203D-3E34-E026-3DAE-41B76775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E7C5A-F2A0-0CFD-37B9-4AA9FA6FDD36}"/>
              </a:ext>
            </a:extLst>
          </p:cNvPr>
          <p:cNvSpPr txBox="1"/>
          <p:nvPr/>
        </p:nvSpPr>
        <p:spPr>
          <a:xfrm>
            <a:off x="5028692" y="274895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4961C-ECEF-E645-F76A-0DEA9B2644BA}"/>
              </a:ext>
            </a:extLst>
          </p:cNvPr>
          <p:cNvSpPr txBox="1"/>
          <p:nvPr/>
        </p:nvSpPr>
        <p:spPr>
          <a:xfrm>
            <a:off x="5028687" y="525124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1AB58F-B455-484F-8C75-D6D36AE01C8D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2445876" y="4162303"/>
            <a:ext cx="556207" cy="6775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23944F-2B0F-0D7D-5A55-0A56BF0D42B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2445876" y="3637430"/>
            <a:ext cx="556208" cy="52487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3F6CC7-094B-E835-07A6-9DA0075425F1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445876" y="2433275"/>
            <a:ext cx="556203" cy="17290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10AAEB-76F2-7D2D-F6F3-904BC4E5FE2F}"/>
              </a:ext>
            </a:extLst>
          </p:cNvPr>
          <p:cNvSpPr txBox="1"/>
          <p:nvPr/>
        </p:nvSpPr>
        <p:spPr>
          <a:xfrm>
            <a:off x="5028688" y="1541288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3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041E6A1F-8322-68D9-8118-F5215A7832FF}"/>
              </a:ext>
            </a:extLst>
          </p:cNvPr>
          <p:cNvSpPr/>
          <p:nvPr/>
        </p:nvSpPr>
        <p:spPr>
          <a:xfrm>
            <a:off x="359661" y="3507934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2FCC76A7-5D88-A99A-B2B7-9508F66BB513}"/>
              </a:ext>
            </a:extLst>
          </p:cNvPr>
          <p:cNvSpPr/>
          <p:nvPr/>
        </p:nvSpPr>
        <p:spPr>
          <a:xfrm>
            <a:off x="3002079" y="2153603"/>
            <a:ext cx="4744435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Modificar la función de distancia</a:t>
            </a:r>
            <a:endParaRPr lang="es-ES" b="1" noProof="0" dirty="0"/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35AB9339-B55E-7723-EC9D-93862A9E9FA0}"/>
              </a:ext>
            </a:extLst>
          </p:cNvPr>
          <p:cNvSpPr/>
          <p:nvPr/>
        </p:nvSpPr>
        <p:spPr>
          <a:xfrm>
            <a:off x="3002084" y="3357758"/>
            <a:ext cx="4744436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Usar otras técnicas de proyección</a:t>
            </a:r>
            <a:endParaRPr lang="es-ES" b="1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E8B86DC8-721D-2873-0EDA-475886D6E216}"/>
              </a:ext>
            </a:extLst>
          </p:cNvPr>
          <p:cNvSpPr/>
          <p:nvPr/>
        </p:nvSpPr>
        <p:spPr>
          <a:xfrm>
            <a:off x="3002083" y="4560147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Aplicar el modelo de ML a datos preprocesados en lugar de a los datos brutos</a:t>
            </a:r>
            <a:endParaRPr lang="es-ES" b="1" noProof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51C9BD-74EF-D721-F43C-36950AB4E209}"/>
              </a:ext>
            </a:extLst>
          </p:cNvPr>
          <p:cNvSpPr txBox="1"/>
          <p:nvPr/>
        </p:nvSpPr>
        <p:spPr>
          <a:xfrm>
            <a:off x="5028692" y="3951341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LF5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74DE01D-4E61-3BC8-9C1E-BD11080D7795}"/>
              </a:ext>
            </a:extLst>
          </p:cNvPr>
          <p:cNvSpPr/>
          <p:nvPr/>
        </p:nvSpPr>
        <p:spPr>
          <a:xfrm>
            <a:off x="3002079" y="5762536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Congelar capas al ajustar</a:t>
            </a:r>
            <a:endParaRPr lang="es-ES" b="1" noProof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6FC940-562C-D00C-54C7-8933B0DED31D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2445876" y="4162303"/>
            <a:ext cx="556203" cy="18799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BB06CB1-920A-4E9C-157B-E0AE8ECB06BC}"/>
              </a:ext>
            </a:extLst>
          </p:cNvPr>
          <p:cNvSpPr/>
          <p:nvPr/>
        </p:nvSpPr>
        <p:spPr>
          <a:xfrm>
            <a:off x="8184420" y="1963412"/>
            <a:ext cx="1561704" cy="93972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Probemos con DTW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3681E8-5D44-62D8-04FC-C2F87E89615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7746514" y="2433274"/>
            <a:ext cx="437906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ood Idea outline">
            <a:extLst>
              <a:ext uri="{FF2B5EF4-FFF2-40B4-BE49-F238E27FC236}">
                <a16:creationId xmlns:a16="http://schemas.microsoft.com/office/drawing/2014/main" id="{10863050-2705-CC45-B57C-A660A9A41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5926" y="1440028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D8EF37-B337-0470-926A-DA811C95CE5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EF205-42D8-FD19-85DB-C9FB982703B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67E0679-A336-BFC4-6708-9AFD8C1C3CC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8C0481-7BA2-B01E-05A4-1BD71C8DB47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FF748C-9FEE-A279-FD44-9B5B14FDD50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24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1"/>
    </mc:Choice>
    <mc:Fallback xmlns="">
      <p:transition spd="slow" advTm="1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7" grpId="0"/>
      <p:bldP spid="38" grpId="0" animBg="1"/>
      <p:bldP spid="39" grpId="0" animBg="1"/>
      <p:bldP spid="40" grpId="0" animBg="1"/>
      <p:bldP spid="41" grpId="0" animBg="1"/>
      <p:bldP spid="43" grpId="0"/>
      <p:bldP spid="44" grpId="0" animBg="1"/>
      <p:bldP spid="4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60BA-872A-34EA-11C3-5871ACA5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A4C6EA-45C7-8B3E-AFDC-1002A99A309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6F666-9F74-89AD-90B4-4B1C736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586" y="1646238"/>
            <a:ext cx="5305965" cy="3983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30AAB-5DCB-7A7B-6D11-853F15E7C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729" y="1620797"/>
            <a:ext cx="5339850" cy="4009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6EFD-76FA-563B-A45F-C9D0EC6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0509DB-4098-6234-8814-EDA04A82C0F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FDD665-BFAE-8B44-4196-2F7318D245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B15CCC1-88B0-16D1-9EF0-3ECDC619EBE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C773D89-C58B-10C2-50C9-4EEB87CC58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A345-9B44-26ED-B4DA-CCEE61067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538" y="1640897"/>
            <a:ext cx="4810125" cy="3960103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1C7041E-E107-0AC7-CA81-760FDFB87942}"/>
              </a:ext>
            </a:extLst>
          </p:cNvPr>
          <p:cNvSpPr/>
          <p:nvPr/>
        </p:nvSpPr>
        <p:spPr>
          <a:xfrm>
            <a:off x="5029252" y="5615925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Perceptrón simple con </a:t>
            </a:r>
            <a:r>
              <a:rPr lang="es-ES">
                <a:solidFill>
                  <a:schemeClr val="tx1"/>
                </a:solidFill>
              </a:rPr>
              <a:t>MSE</a:t>
            </a:r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9F9FF3C-0455-B90A-B470-C36664250044}"/>
              </a:ext>
            </a:extLst>
          </p:cNvPr>
          <p:cNvSpPr/>
          <p:nvPr/>
        </p:nvSpPr>
        <p:spPr>
          <a:xfrm>
            <a:off x="5029252" y="5621266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Perceptrón simple con </a:t>
            </a:r>
            <a:r>
              <a:rPr lang="es-ES" noProof="0" dirty="0" err="1">
                <a:solidFill>
                  <a:schemeClr val="tx1"/>
                </a:solidFill>
              </a:rPr>
              <a:t>soft</a:t>
            </a:r>
            <a:r>
              <a:rPr lang="es-ES" noProof="0" dirty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</a:rPr>
              <a:t>DTW</a:t>
            </a:r>
            <a:endParaRPr lang="es-ES" noProof="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BAA5B8-0F4E-1231-5C98-92035B493A3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D58EAA-4A1F-B96C-7FDE-7E298BA7967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C6E9EC-C380-171B-816E-53F654A39AA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EB01E8-50DA-F3F3-1B39-D38041B02D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1A6A4C-D7B2-E47C-99CF-DC172B6CDCB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6CC9781-7913-3670-1D63-20E5929BD2BC}"/>
              </a:ext>
            </a:extLst>
          </p:cNvPr>
          <p:cNvSpPr/>
          <p:nvPr/>
        </p:nvSpPr>
        <p:spPr>
          <a:xfrm>
            <a:off x="5028365" y="5630033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Distancia euclídea Vs. DTW</a:t>
            </a:r>
            <a:endParaRPr lang="es-ES" noProof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6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6"/>
    </mc:Choice>
    <mc:Fallback xmlns="">
      <p:transition spd="slow" advTm="63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6" grpId="0" animBg="1"/>
      <p:bldP spid="16" grpId="1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B9FD-DA0C-D852-CB18-92355D00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B23E7E-8D6A-8E14-5B97-6F2CC8FBCE07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35A9-2E36-D5EA-E1AF-D8D741D8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88B2C8-E368-7A17-E91B-43733FCE29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0823346-114A-E270-24B3-C580E7088A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77DE526-246D-DFE5-85B8-86F17931EB9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D9E77EE4-3A0A-E937-3495-8A430497C5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2" name="Content Placeholder 18">
            <a:extLst>
              <a:ext uri="{FF2B5EF4-FFF2-40B4-BE49-F238E27FC236}">
                <a16:creationId xmlns:a16="http://schemas.microsoft.com/office/drawing/2014/main" id="{CE1C9A57-5902-446D-E1F9-B6E60EAF4458}"/>
              </a:ext>
            </a:extLst>
          </p:cNvPr>
          <p:cNvSpPr txBox="1">
            <a:spLocks/>
          </p:cNvSpPr>
          <p:nvPr/>
        </p:nvSpPr>
        <p:spPr>
          <a:xfrm>
            <a:off x="838200" y="2341041"/>
            <a:ext cx="10515600" cy="855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Al usar MOMENT-</a:t>
            </a:r>
            <a:r>
              <a:rPr lang="es-ES" dirty="0" err="1"/>
              <a:t>small</a:t>
            </a:r>
            <a:r>
              <a:rPr lang="es-ES" dirty="0"/>
              <a:t> con DTW para analizar </a:t>
            </a:r>
            <a:r>
              <a:rPr lang="es-ES" i="1" dirty="0" err="1"/>
              <a:t>Kohl’s</a:t>
            </a:r>
            <a:r>
              <a:rPr lang="es-ES" dirty="0"/>
              <a:t> se observa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502D495-277C-534E-3AFB-AF87C0CF0420}"/>
              </a:ext>
            </a:extLst>
          </p:cNvPr>
          <p:cNvSpPr/>
          <p:nvPr/>
        </p:nvSpPr>
        <p:spPr>
          <a:xfrm>
            <a:off x="221973" y="3796687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Que se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modifica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 manera clara la disposición 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los clústeres </a:t>
            </a:r>
          </a:p>
          <a:p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⤷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Es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razonable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deducir que la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distancia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se puede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ajustar en función del objetivo.</a:t>
            </a:r>
          </a:p>
          <a:p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2AE284B-9CD3-B36C-B29E-1DC1F4B44723}"/>
              </a:ext>
            </a:extLst>
          </p:cNvPr>
          <p:cNvSpPr/>
          <p:nvPr/>
        </p:nvSpPr>
        <p:spPr>
          <a:xfrm>
            <a:off x="6166166" y="3783940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Resulta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difícil analizar patrones o tendencias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⤷ Es necesario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revisar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su uso en conjunción con otras de las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líneas futuras</a:t>
            </a:r>
            <a:endParaRPr lang="es-ES" sz="2200" b="1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702D7-9908-91BE-6CA9-B91230391C8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1B39D0-7E1F-4545-CE14-C2F3749E68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9DFDD80-54CE-48D3-048A-65890A8304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F88FA3-B163-3F4A-7190-8C3FFE14FE9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C448A6-C254-77EC-3110-DAFAE9C3869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50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4"/>
    </mc:Choice>
    <mc:Fallback xmlns="">
      <p:transition spd="slow" advTm="2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EFFE-4AC3-5973-8722-C3F0E08B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0423E4-A1CD-5091-EED0-3DC039C30CCB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4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E468BE-5854-17CE-07FC-C9224DE9B82B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Discusión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FA44-843B-3061-09B5-DDB7E640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F4625-D105-5477-FD3F-263D4228432F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6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"/>
    </mc:Choice>
    <mc:Fallback xmlns="">
      <p:transition spd="slow" advTm="333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9978-70CA-2208-E541-8D7C22FD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824239-0E7E-4560-56F9-675927FEC93B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F53E52D7-4709-ED1F-FB4B-20EA6648C8AB}"/>
              </a:ext>
            </a:extLst>
          </p:cNvPr>
          <p:cNvSpPr/>
          <p:nvPr/>
        </p:nvSpPr>
        <p:spPr>
          <a:xfrm>
            <a:off x="902089" y="2107651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Mejora eficiencia (tiempo ejecución)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00EB-6115-D518-C98F-FD37775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38F01-63F2-6868-AFEC-FE0896731CE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8483D19-AB49-A515-42CB-7CE688B72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6A89632-BA90-0CE5-E67B-56224A804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2134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405883D7-F5EF-79A2-4C06-911030222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53DC2ED-C9A1-2A91-172B-FE8597D226D4}"/>
              </a:ext>
            </a:extLst>
          </p:cNvPr>
          <p:cNvSpPr/>
          <p:nvPr/>
        </p:nvSpPr>
        <p:spPr>
          <a:xfrm>
            <a:off x="902088" y="4530509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 dirty="0">
                <a:solidFill>
                  <a:srgbClr val="00B050"/>
                </a:solidFill>
              </a:rPr>
              <a:t>✓</a:t>
            </a:r>
            <a:r>
              <a:rPr lang="es-ES" noProof="0" dirty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 dirty="0">
              <a:solidFill>
                <a:srgbClr val="00B050"/>
              </a:solidFill>
            </a:endParaRPr>
          </a:p>
          <a:p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Mejora interpretabilidad (visual)</a:t>
            </a:r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DFE1638-9495-7494-8A91-6D123C9BEC78}"/>
              </a:ext>
            </a:extLst>
          </p:cNvPr>
          <p:cNvSpPr/>
          <p:nvPr/>
        </p:nvSpPr>
        <p:spPr>
          <a:xfrm>
            <a:off x="6966015" y="4535479"/>
            <a:ext cx="4792853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Sólo admite series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univariables</a:t>
            </a:r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Matrix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Profile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multivariable</a:t>
            </a:r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550F004-60AE-FA30-BCF5-CCF4DB249599}"/>
              </a:ext>
            </a:extLst>
          </p:cNvPr>
          <p:cNvSpPr/>
          <p:nvPr/>
        </p:nvSpPr>
        <p:spPr>
          <a:xfrm>
            <a:off x="6966014" y="2107650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Depende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del tamaño de la ventana.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MPlot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multifocal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Difícil de integrar</a:t>
            </a:r>
          </a:p>
          <a:p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E20EE9-3547-1032-B456-E305E6DE1C9D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4E39DA-E909-A5B2-80C8-346AFC7A5E0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B635BBA-BD60-BA5B-7B28-3639CDBEF21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4EEE73-E40D-9614-4DDF-1ACE2858722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C35BCF-583B-59D9-41E6-6917B4412BB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63D9FE2-3AFB-F81A-AE4B-8830C0339D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7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23"/>
    </mc:Choice>
    <mc:Fallback xmlns="">
      <p:transition spd="slow" advTm="25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2C98-01D3-AC41-5956-3F55C53A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E0E107-1C7E-AE00-1A0B-33E1C66977D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E09C3-B452-E889-AE49-F1F38298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CCDF48-B53B-4EF7-B694-F14DA6F5498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MOMENT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21177A-F738-E96F-F3A1-77E5754B74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66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C13F7646-14D6-1D1D-25C0-9C95E91008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ABE1F40-F417-1589-555D-6E87800B72D4}"/>
              </a:ext>
            </a:extLst>
          </p:cNvPr>
          <p:cNvSpPr/>
          <p:nvPr/>
        </p:nvSpPr>
        <p:spPr>
          <a:xfrm>
            <a:off x="986314" y="2532595"/>
            <a:ext cx="5703244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8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mejora en eficiencia ha sido la esperada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9DC94F9-E8E5-C63E-524D-BEFDE31BA01C}"/>
              </a:ext>
            </a:extLst>
          </p:cNvPr>
          <p:cNvSpPr/>
          <p:nvPr/>
        </p:nvSpPr>
        <p:spPr>
          <a:xfrm>
            <a:off x="986315" y="4453862"/>
            <a:ext cx="5703243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endParaRPr lang="es-ES" sz="2600" b="1">
              <a:solidFill>
                <a:srgbClr val="FF0000"/>
              </a:solidFill>
            </a:endParaRPr>
          </a:p>
          <a:p>
            <a:pPr lvl="1" algn="ctr"/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interpretabilidad no ha sido la esperada</a:t>
            </a: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aphic 17" descr="Good Idea outline">
            <a:extLst>
              <a:ext uri="{FF2B5EF4-FFF2-40B4-BE49-F238E27FC236}">
                <a16:creationId xmlns:a16="http://schemas.microsoft.com/office/drawing/2014/main" id="{06BD5F61-F189-450B-2879-0FBA4FF314DB}"/>
              </a:ext>
            </a:extLst>
          </p:cNvPr>
          <p:cNvGrpSpPr/>
          <p:nvPr/>
        </p:nvGrpSpPr>
        <p:grpSpPr>
          <a:xfrm>
            <a:off x="9334126" y="1738778"/>
            <a:ext cx="647989" cy="768562"/>
            <a:chOff x="11989641" y="243636"/>
            <a:chExt cx="647989" cy="768562"/>
          </a:xfrm>
          <a:solidFill>
            <a:schemeClr val="accent3">
              <a:lumMod val="7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0897CC-0C53-9D7E-41E9-FFBA770E69F5}"/>
                </a:ext>
              </a:extLst>
            </p:cNvPr>
            <p:cNvSpPr/>
            <p:nvPr/>
          </p:nvSpPr>
          <p:spPr>
            <a:xfrm>
              <a:off x="11989641" y="243636"/>
              <a:ext cx="647989" cy="768562"/>
            </a:xfrm>
            <a:custGeom>
              <a:avLst/>
              <a:gdLst>
                <a:gd name="connsiteX0" fmla="*/ 112590 w 647989"/>
                <a:gd name="connsiteY0" fmla="*/ 527514 h 768562"/>
                <a:gd name="connsiteX1" fmla="*/ 112590 w 647989"/>
                <a:gd name="connsiteY1" fmla="*/ 768563 h 768562"/>
                <a:gd name="connsiteX2" fmla="*/ 413580 w 647989"/>
                <a:gd name="connsiteY2" fmla="*/ 768563 h 768562"/>
                <a:gd name="connsiteX3" fmla="*/ 413580 w 647989"/>
                <a:gd name="connsiteY3" fmla="*/ 654263 h 768562"/>
                <a:gd name="connsiteX4" fmla="*/ 460253 w 647989"/>
                <a:gd name="connsiteY4" fmla="*/ 654263 h 768562"/>
                <a:gd name="connsiteX5" fmla="*/ 572648 w 647989"/>
                <a:gd name="connsiteY5" fmla="*/ 541868 h 768562"/>
                <a:gd name="connsiteX6" fmla="*/ 572648 w 647989"/>
                <a:gd name="connsiteY6" fmla="*/ 539963 h 768562"/>
                <a:gd name="connsiteX7" fmla="*/ 572648 w 647989"/>
                <a:gd name="connsiteY7" fmla="*/ 482813 h 768562"/>
                <a:gd name="connsiteX8" fmla="*/ 614558 w 647989"/>
                <a:gd name="connsiteY8" fmla="*/ 482813 h 768562"/>
                <a:gd name="connsiteX9" fmla="*/ 638370 w 647989"/>
                <a:gd name="connsiteY9" fmla="*/ 416138 h 768562"/>
                <a:gd name="connsiteX10" fmla="*/ 572648 w 647989"/>
                <a:gd name="connsiteY10" fmla="*/ 301838 h 768562"/>
                <a:gd name="connsiteX11" fmla="*/ 572648 w 647989"/>
                <a:gd name="connsiteY11" fmla="*/ 297075 h 768562"/>
                <a:gd name="connsiteX12" fmla="*/ 296974 w 647989"/>
                <a:gd name="connsiteY12" fmla="*/ 194 h 768562"/>
                <a:gd name="connsiteX13" fmla="*/ 296880 w 647989"/>
                <a:gd name="connsiteY13" fmla="*/ 190 h 768562"/>
                <a:gd name="connsiteX14" fmla="*/ 286250 w 647989"/>
                <a:gd name="connsiteY14" fmla="*/ 0 h 768562"/>
                <a:gd name="connsiteX15" fmla="*/ 195 w 647989"/>
                <a:gd name="connsiteY15" fmla="*/ 276054 h 768562"/>
                <a:gd name="connsiteX16" fmla="*/ 195 w 647989"/>
                <a:gd name="connsiteY16" fmla="*/ 296942 h 768562"/>
                <a:gd name="connsiteX17" fmla="*/ 112590 w 647989"/>
                <a:gd name="connsiteY17" fmla="*/ 527514 h 768562"/>
                <a:gd name="connsiteX18" fmla="*/ 19188 w 647989"/>
                <a:gd name="connsiteY18" fmla="*/ 296247 h 768562"/>
                <a:gd name="connsiteX19" fmla="*/ 19188 w 647989"/>
                <a:gd name="connsiteY19" fmla="*/ 276739 h 768562"/>
                <a:gd name="connsiteX20" fmla="*/ 286250 w 647989"/>
                <a:gd name="connsiteY20" fmla="*/ 19050 h 768562"/>
                <a:gd name="connsiteX21" fmla="*/ 296184 w 647989"/>
                <a:gd name="connsiteY21" fmla="*/ 19231 h 768562"/>
                <a:gd name="connsiteX22" fmla="*/ 553636 w 647989"/>
                <a:gd name="connsiteY22" fmla="*/ 296247 h 768562"/>
                <a:gd name="connsiteX23" fmla="*/ 553636 w 647989"/>
                <a:gd name="connsiteY23" fmla="*/ 306791 h 768562"/>
                <a:gd name="connsiteX24" fmla="*/ 556169 w 647989"/>
                <a:gd name="connsiteY24" fmla="*/ 311201 h 768562"/>
                <a:gd name="connsiteX25" fmla="*/ 621892 w 647989"/>
                <a:gd name="connsiteY25" fmla="*/ 425501 h 768562"/>
                <a:gd name="connsiteX26" fmla="*/ 622149 w 647989"/>
                <a:gd name="connsiteY26" fmla="*/ 425939 h 768562"/>
                <a:gd name="connsiteX27" fmla="*/ 622425 w 647989"/>
                <a:gd name="connsiteY27" fmla="*/ 426368 h 768562"/>
                <a:gd name="connsiteX28" fmla="*/ 627245 w 647989"/>
                <a:gd name="connsiteY28" fmla="*/ 453142 h 768562"/>
                <a:gd name="connsiteX29" fmla="*/ 613300 w 647989"/>
                <a:gd name="connsiteY29" fmla="*/ 463620 h 768562"/>
                <a:gd name="connsiteX30" fmla="*/ 553626 w 647989"/>
                <a:gd name="connsiteY30" fmla="*/ 463620 h 768562"/>
                <a:gd name="connsiteX31" fmla="*/ 553626 w 647989"/>
                <a:gd name="connsiteY31" fmla="*/ 541725 h 768562"/>
                <a:gd name="connsiteX32" fmla="*/ 460281 w 647989"/>
                <a:gd name="connsiteY32" fmla="*/ 635070 h 768562"/>
                <a:gd name="connsiteX33" fmla="*/ 394559 w 647989"/>
                <a:gd name="connsiteY33" fmla="*/ 635070 h 768562"/>
                <a:gd name="connsiteX34" fmla="*/ 394559 w 647989"/>
                <a:gd name="connsiteY34" fmla="*/ 749370 h 768562"/>
                <a:gd name="connsiteX35" fmla="*/ 131669 w 647989"/>
                <a:gd name="connsiteY35" fmla="*/ 749370 h 768562"/>
                <a:gd name="connsiteX36" fmla="*/ 131669 w 647989"/>
                <a:gd name="connsiteY36" fmla="*/ 518179 h 768562"/>
                <a:gd name="connsiteX37" fmla="*/ 124296 w 647989"/>
                <a:gd name="connsiteY37" fmla="*/ 512464 h 768562"/>
                <a:gd name="connsiteX38" fmla="*/ 19245 w 647989"/>
                <a:gd name="connsiteY38" fmla="*/ 297018 h 768562"/>
                <a:gd name="connsiteX39" fmla="*/ 19245 w 647989"/>
                <a:gd name="connsiteY39" fmla="*/ 296637 h 7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47989" h="768562">
                  <a:moveTo>
                    <a:pt x="112590" y="527514"/>
                  </a:moveTo>
                  <a:lnTo>
                    <a:pt x="112590" y="768563"/>
                  </a:lnTo>
                  <a:lnTo>
                    <a:pt x="413580" y="768563"/>
                  </a:lnTo>
                  <a:lnTo>
                    <a:pt x="413580" y="654263"/>
                  </a:lnTo>
                  <a:lnTo>
                    <a:pt x="460253" y="654263"/>
                  </a:lnTo>
                  <a:cubicBezTo>
                    <a:pt x="522327" y="654263"/>
                    <a:pt x="572648" y="603942"/>
                    <a:pt x="572648" y="541868"/>
                  </a:cubicBezTo>
                  <a:cubicBezTo>
                    <a:pt x="572648" y="541230"/>
                    <a:pt x="572648" y="540591"/>
                    <a:pt x="572648" y="539963"/>
                  </a:cubicBezTo>
                  <a:lnTo>
                    <a:pt x="572648" y="482813"/>
                  </a:lnTo>
                  <a:lnTo>
                    <a:pt x="614558" y="482813"/>
                  </a:lnTo>
                  <a:cubicBezTo>
                    <a:pt x="639323" y="479955"/>
                    <a:pt x="661230" y="451380"/>
                    <a:pt x="638370" y="416138"/>
                  </a:cubicBezTo>
                  <a:lnTo>
                    <a:pt x="572648" y="301838"/>
                  </a:lnTo>
                  <a:lnTo>
                    <a:pt x="572648" y="297075"/>
                  </a:lnTo>
                  <a:cubicBezTo>
                    <a:pt x="578504" y="138969"/>
                    <a:pt x="455080" y="6050"/>
                    <a:pt x="296974" y="194"/>
                  </a:cubicBezTo>
                  <a:cubicBezTo>
                    <a:pt x="296943" y="193"/>
                    <a:pt x="296911" y="192"/>
                    <a:pt x="296880" y="190"/>
                  </a:cubicBezTo>
                  <a:cubicBezTo>
                    <a:pt x="293327" y="57"/>
                    <a:pt x="289774" y="0"/>
                    <a:pt x="286250" y="0"/>
                  </a:cubicBezTo>
                  <a:cubicBezTo>
                    <a:pt x="132174" y="114"/>
                    <a:pt x="5789" y="122080"/>
                    <a:pt x="195" y="276054"/>
                  </a:cubicBezTo>
                  <a:cubicBezTo>
                    <a:pt x="-65" y="283038"/>
                    <a:pt x="-65" y="290001"/>
                    <a:pt x="195" y="296942"/>
                  </a:cubicBezTo>
                  <a:cubicBezTo>
                    <a:pt x="-181" y="387084"/>
                    <a:pt x="41350" y="472282"/>
                    <a:pt x="112590" y="527514"/>
                  </a:cubicBezTo>
                  <a:close/>
                  <a:moveTo>
                    <a:pt x="19188" y="296247"/>
                  </a:moveTo>
                  <a:cubicBezTo>
                    <a:pt x="18959" y="289779"/>
                    <a:pt x="18959" y="283216"/>
                    <a:pt x="19188" y="276739"/>
                  </a:cubicBezTo>
                  <a:cubicBezTo>
                    <a:pt x="23900" y="132767"/>
                    <a:pt x="142201" y="18618"/>
                    <a:pt x="286250" y="19050"/>
                  </a:cubicBezTo>
                  <a:cubicBezTo>
                    <a:pt x="289536" y="19050"/>
                    <a:pt x="292860" y="19107"/>
                    <a:pt x="296184" y="19231"/>
                  </a:cubicBezTo>
                  <a:cubicBezTo>
                    <a:pt x="443697" y="24800"/>
                    <a:pt x="558867" y="148721"/>
                    <a:pt x="553636" y="296247"/>
                  </a:cubicBezTo>
                  <a:lnTo>
                    <a:pt x="553636" y="306791"/>
                  </a:lnTo>
                  <a:lnTo>
                    <a:pt x="556169" y="311201"/>
                  </a:lnTo>
                  <a:lnTo>
                    <a:pt x="621892" y="425501"/>
                  </a:lnTo>
                  <a:lnTo>
                    <a:pt x="622149" y="425939"/>
                  </a:lnTo>
                  <a:lnTo>
                    <a:pt x="622425" y="426368"/>
                  </a:lnTo>
                  <a:cubicBezTo>
                    <a:pt x="628610" y="433832"/>
                    <a:pt x="630438" y="443989"/>
                    <a:pt x="627245" y="453142"/>
                  </a:cubicBezTo>
                  <a:cubicBezTo>
                    <a:pt x="624542" y="458665"/>
                    <a:pt x="619357" y="462561"/>
                    <a:pt x="613300" y="463620"/>
                  </a:cubicBezTo>
                  <a:lnTo>
                    <a:pt x="553626" y="463620"/>
                  </a:lnTo>
                  <a:lnTo>
                    <a:pt x="553626" y="541725"/>
                  </a:lnTo>
                  <a:cubicBezTo>
                    <a:pt x="553558" y="593249"/>
                    <a:pt x="511806" y="635001"/>
                    <a:pt x="460281" y="635070"/>
                  </a:cubicBezTo>
                  <a:lnTo>
                    <a:pt x="394559" y="635070"/>
                  </a:lnTo>
                  <a:lnTo>
                    <a:pt x="394559" y="749370"/>
                  </a:lnTo>
                  <a:lnTo>
                    <a:pt x="131669" y="749370"/>
                  </a:lnTo>
                  <a:lnTo>
                    <a:pt x="131669" y="518179"/>
                  </a:lnTo>
                  <a:lnTo>
                    <a:pt x="124296" y="512464"/>
                  </a:lnTo>
                  <a:cubicBezTo>
                    <a:pt x="57917" y="460700"/>
                    <a:pt x="19151" y="381194"/>
                    <a:pt x="19245" y="297018"/>
                  </a:cubicBezTo>
                  <a:lnTo>
                    <a:pt x="19245" y="29663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01B84-8DA0-20A8-ABB8-996D5A2BBC56}"/>
                </a:ext>
              </a:extLst>
            </p:cNvPr>
            <p:cNvSpPr/>
            <p:nvPr/>
          </p:nvSpPr>
          <p:spPr>
            <a:xfrm>
              <a:off x="12233304" y="690968"/>
              <a:ext cx="60959" cy="28174"/>
            </a:xfrm>
            <a:custGeom>
              <a:avLst/>
              <a:gdLst>
                <a:gd name="connsiteX0" fmla="*/ 30480 w 60959"/>
                <a:gd name="connsiteY0" fmla="*/ 28175 h 28174"/>
                <a:gd name="connsiteX1" fmla="*/ 30480 w 60959"/>
                <a:gd name="connsiteY1" fmla="*/ 28175 h 28174"/>
                <a:gd name="connsiteX2" fmla="*/ 60960 w 60959"/>
                <a:gd name="connsiteY2" fmla="*/ 0 h 28174"/>
                <a:gd name="connsiteX3" fmla="*/ 0 w 60959"/>
                <a:gd name="connsiteY3" fmla="*/ 0 h 28174"/>
                <a:gd name="connsiteX4" fmla="*/ 30480 w 60959"/>
                <a:gd name="connsiteY4" fmla="*/ 28175 h 2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28174">
                  <a:moveTo>
                    <a:pt x="30480" y="28175"/>
                  </a:moveTo>
                  <a:lnTo>
                    <a:pt x="30480" y="28175"/>
                  </a:lnTo>
                  <a:cubicBezTo>
                    <a:pt x="46437" y="28179"/>
                    <a:pt x="59712" y="15908"/>
                    <a:pt x="60960" y="0"/>
                  </a:cubicBezTo>
                  <a:lnTo>
                    <a:pt x="0" y="0"/>
                  </a:lnTo>
                  <a:cubicBezTo>
                    <a:pt x="1244" y="15910"/>
                    <a:pt x="14522" y="28184"/>
                    <a:pt x="30480" y="281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0FA76F-6093-D97A-3993-21862E736687}"/>
                </a:ext>
              </a:extLst>
            </p:cNvPr>
            <p:cNvSpPr/>
            <p:nvPr/>
          </p:nvSpPr>
          <p:spPr>
            <a:xfrm>
              <a:off x="12141874" y="369185"/>
              <a:ext cx="243840" cy="254593"/>
            </a:xfrm>
            <a:custGeom>
              <a:avLst/>
              <a:gdLst>
                <a:gd name="connsiteX0" fmla="*/ 10 w 243840"/>
                <a:gd name="connsiteY0" fmla="*/ 126130 h 254593"/>
                <a:gd name="connsiteX1" fmla="*/ 8506 w 243840"/>
                <a:gd name="connsiteY1" fmla="*/ 168326 h 254593"/>
                <a:gd name="connsiteX2" fmla="*/ 29689 w 243840"/>
                <a:gd name="connsiteY2" fmla="*/ 203025 h 254593"/>
                <a:gd name="connsiteX3" fmla="*/ 58264 w 243840"/>
                <a:gd name="connsiteY3" fmla="*/ 249393 h 254593"/>
                <a:gd name="connsiteX4" fmla="*/ 66656 w 243840"/>
                <a:gd name="connsiteY4" fmla="*/ 254594 h 254593"/>
                <a:gd name="connsiteX5" fmla="*/ 177203 w 243840"/>
                <a:gd name="connsiteY5" fmla="*/ 254594 h 254593"/>
                <a:gd name="connsiteX6" fmla="*/ 185595 w 243840"/>
                <a:gd name="connsiteY6" fmla="*/ 249403 h 254593"/>
                <a:gd name="connsiteX7" fmla="*/ 214170 w 243840"/>
                <a:gd name="connsiteY7" fmla="*/ 203035 h 254593"/>
                <a:gd name="connsiteX8" fmla="*/ 235353 w 243840"/>
                <a:gd name="connsiteY8" fmla="*/ 168335 h 254593"/>
                <a:gd name="connsiteX9" fmla="*/ 243840 w 243840"/>
                <a:gd name="connsiteY9" fmla="*/ 126140 h 254593"/>
                <a:gd name="connsiteX10" fmla="*/ 243840 w 243840"/>
                <a:gd name="connsiteY10" fmla="*/ 121920 h 254593"/>
                <a:gd name="connsiteX11" fmla="*/ 121920 w 243840"/>
                <a:gd name="connsiteY11" fmla="*/ 0 h 254593"/>
                <a:gd name="connsiteX12" fmla="*/ 0 w 243840"/>
                <a:gd name="connsiteY12" fmla="*/ 121920 h 254593"/>
                <a:gd name="connsiteX13" fmla="*/ 121930 w 243840"/>
                <a:gd name="connsiteY13" fmla="*/ 20450 h 254593"/>
                <a:gd name="connsiteX14" fmla="*/ 224800 w 243840"/>
                <a:gd name="connsiteY14" fmla="*/ 121910 h 254593"/>
                <a:gd name="connsiteX15" fmla="*/ 224800 w 243840"/>
                <a:gd name="connsiteY15" fmla="*/ 125816 h 254593"/>
                <a:gd name="connsiteX16" fmla="*/ 217599 w 243840"/>
                <a:gd name="connsiteY16" fmla="*/ 161430 h 254593"/>
                <a:gd name="connsiteX17" fmla="*/ 199930 w 243840"/>
                <a:gd name="connsiteY17" fmla="*/ 190348 h 254593"/>
                <a:gd name="connsiteX18" fmla="*/ 199568 w 243840"/>
                <a:gd name="connsiteY18" fmla="*/ 190757 h 254593"/>
                <a:gd name="connsiteX19" fmla="*/ 199234 w 243840"/>
                <a:gd name="connsiteY19" fmla="*/ 191176 h 254593"/>
                <a:gd name="connsiteX20" fmla="*/ 171117 w 243840"/>
                <a:gd name="connsiteY20" fmla="*/ 235515 h 254593"/>
                <a:gd name="connsiteX21" fmla="*/ 72695 w 243840"/>
                <a:gd name="connsiteY21" fmla="*/ 235515 h 254593"/>
                <a:gd name="connsiteX22" fmla="*/ 44577 w 243840"/>
                <a:gd name="connsiteY22" fmla="*/ 191176 h 254593"/>
                <a:gd name="connsiteX23" fmla="*/ 44244 w 243840"/>
                <a:gd name="connsiteY23" fmla="*/ 190757 h 254593"/>
                <a:gd name="connsiteX24" fmla="*/ 43929 w 243840"/>
                <a:gd name="connsiteY24" fmla="*/ 190348 h 254593"/>
                <a:gd name="connsiteX25" fmla="*/ 26289 w 243840"/>
                <a:gd name="connsiteY25" fmla="*/ 161487 h 254593"/>
                <a:gd name="connsiteX26" fmla="*/ 19060 w 243840"/>
                <a:gd name="connsiteY26" fmla="*/ 125778 h 254593"/>
                <a:gd name="connsiteX27" fmla="*/ 19060 w 243840"/>
                <a:gd name="connsiteY27" fmla="*/ 122225 h 254593"/>
                <a:gd name="connsiteX28" fmla="*/ 121920 w 243840"/>
                <a:gd name="connsiteY28" fmla="*/ 20450 h 2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0" h="254593">
                  <a:moveTo>
                    <a:pt x="10" y="126130"/>
                  </a:moveTo>
                  <a:cubicBezTo>
                    <a:pt x="465" y="140571"/>
                    <a:pt x="3337" y="154834"/>
                    <a:pt x="8506" y="168326"/>
                  </a:cubicBezTo>
                  <a:cubicBezTo>
                    <a:pt x="13440" y="181064"/>
                    <a:pt x="20614" y="192816"/>
                    <a:pt x="29689" y="203025"/>
                  </a:cubicBezTo>
                  <a:cubicBezTo>
                    <a:pt x="40988" y="217316"/>
                    <a:pt x="50578" y="232877"/>
                    <a:pt x="58264" y="249393"/>
                  </a:cubicBezTo>
                  <a:cubicBezTo>
                    <a:pt x="59847" y="252579"/>
                    <a:pt x="63098" y="254593"/>
                    <a:pt x="66656" y="254594"/>
                  </a:cubicBezTo>
                  <a:lnTo>
                    <a:pt x="177203" y="254594"/>
                  </a:lnTo>
                  <a:cubicBezTo>
                    <a:pt x="180759" y="254595"/>
                    <a:pt x="184009" y="252585"/>
                    <a:pt x="185595" y="249403"/>
                  </a:cubicBezTo>
                  <a:cubicBezTo>
                    <a:pt x="193278" y="232884"/>
                    <a:pt x="202868" y="217323"/>
                    <a:pt x="214170" y="203035"/>
                  </a:cubicBezTo>
                  <a:cubicBezTo>
                    <a:pt x="223238" y="192820"/>
                    <a:pt x="230412" y="181069"/>
                    <a:pt x="235353" y="168335"/>
                  </a:cubicBezTo>
                  <a:cubicBezTo>
                    <a:pt x="240516" y="154841"/>
                    <a:pt x="243384" y="140579"/>
                    <a:pt x="243840" y="126140"/>
                  </a:cubicBezTo>
                  <a:lnTo>
                    <a:pt x="243840" y="121920"/>
                  </a:lnTo>
                  <a:cubicBezTo>
                    <a:pt x="243840" y="54586"/>
                    <a:pt x="189254" y="0"/>
                    <a:pt x="121920" y="0"/>
                  </a:cubicBezTo>
                  <a:cubicBezTo>
                    <a:pt x="54586" y="0"/>
                    <a:pt x="0" y="54586"/>
                    <a:pt x="0" y="121920"/>
                  </a:cubicBezTo>
                  <a:close/>
                  <a:moveTo>
                    <a:pt x="121930" y="20450"/>
                  </a:moveTo>
                  <a:cubicBezTo>
                    <a:pt x="178161" y="20532"/>
                    <a:pt x="223942" y="65685"/>
                    <a:pt x="224800" y="121910"/>
                  </a:cubicBezTo>
                  <a:lnTo>
                    <a:pt x="224800" y="125816"/>
                  </a:lnTo>
                  <a:cubicBezTo>
                    <a:pt x="224388" y="138004"/>
                    <a:pt x="221954" y="150039"/>
                    <a:pt x="217599" y="161430"/>
                  </a:cubicBezTo>
                  <a:cubicBezTo>
                    <a:pt x="213483" y="172047"/>
                    <a:pt x="207499" y="181841"/>
                    <a:pt x="199930" y="190348"/>
                  </a:cubicBezTo>
                  <a:lnTo>
                    <a:pt x="199568" y="190757"/>
                  </a:lnTo>
                  <a:lnTo>
                    <a:pt x="199234" y="191176"/>
                  </a:lnTo>
                  <a:cubicBezTo>
                    <a:pt x="188350" y="204942"/>
                    <a:pt x="178927" y="219801"/>
                    <a:pt x="171117" y="235515"/>
                  </a:cubicBezTo>
                  <a:lnTo>
                    <a:pt x="72695" y="235515"/>
                  </a:lnTo>
                  <a:cubicBezTo>
                    <a:pt x="64884" y="219801"/>
                    <a:pt x="55461" y="204942"/>
                    <a:pt x="44577" y="191176"/>
                  </a:cubicBezTo>
                  <a:lnTo>
                    <a:pt x="44244" y="190757"/>
                  </a:lnTo>
                  <a:lnTo>
                    <a:pt x="43929" y="190348"/>
                  </a:lnTo>
                  <a:cubicBezTo>
                    <a:pt x="36376" y="181856"/>
                    <a:pt x="30402" y="172082"/>
                    <a:pt x="26289" y="161487"/>
                  </a:cubicBezTo>
                  <a:cubicBezTo>
                    <a:pt x="21920" y="150065"/>
                    <a:pt x="19477" y="137999"/>
                    <a:pt x="19060" y="125778"/>
                  </a:cubicBezTo>
                  <a:lnTo>
                    <a:pt x="19060" y="122225"/>
                  </a:lnTo>
                  <a:cubicBezTo>
                    <a:pt x="19782" y="65895"/>
                    <a:pt x="65586" y="20576"/>
                    <a:pt x="121920" y="204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EF5DB6-D7A6-3A2B-AAF4-FB5B87053146}"/>
                </a:ext>
              </a:extLst>
            </p:cNvPr>
            <p:cNvSpPr/>
            <p:nvPr/>
          </p:nvSpPr>
          <p:spPr>
            <a:xfrm>
              <a:off x="12209663" y="648020"/>
              <a:ext cx="110175" cy="19050"/>
            </a:xfrm>
            <a:custGeom>
              <a:avLst/>
              <a:gdLst>
                <a:gd name="connsiteX0" fmla="*/ 100651 w 110175"/>
                <a:gd name="connsiteY0" fmla="*/ 0 h 19050"/>
                <a:gd name="connsiteX1" fmla="*/ 9525 w 110175"/>
                <a:gd name="connsiteY1" fmla="*/ 0 h 19050"/>
                <a:gd name="connsiteX2" fmla="*/ 0 w 110175"/>
                <a:gd name="connsiteY2" fmla="*/ 9525 h 19050"/>
                <a:gd name="connsiteX3" fmla="*/ 9525 w 110175"/>
                <a:gd name="connsiteY3" fmla="*/ 19050 h 19050"/>
                <a:gd name="connsiteX4" fmla="*/ 100651 w 110175"/>
                <a:gd name="connsiteY4" fmla="*/ 19050 h 19050"/>
                <a:gd name="connsiteX5" fmla="*/ 110176 w 110175"/>
                <a:gd name="connsiteY5" fmla="*/ 9525 h 19050"/>
                <a:gd name="connsiteX6" fmla="*/ 100651 w 110175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75" h="19050">
                  <a:moveTo>
                    <a:pt x="100651" y="0"/>
                  </a:move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lnTo>
                    <a:pt x="100651" y="19050"/>
                  </a:lnTo>
                  <a:cubicBezTo>
                    <a:pt x="105911" y="19050"/>
                    <a:pt x="110176" y="14786"/>
                    <a:pt x="110176" y="9525"/>
                  </a:cubicBezTo>
                  <a:cubicBezTo>
                    <a:pt x="110176" y="4264"/>
                    <a:pt x="105911" y="0"/>
                    <a:pt x="10065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0DA084A-B4E6-5363-60A0-69AB7FC8A72F}"/>
                </a:ext>
              </a:extLst>
            </p:cNvPr>
            <p:cNvSpPr/>
            <p:nvPr/>
          </p:nvSpPr>
          <p:spPr>
            <a:xfrm>
              <a:off x="12403611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6AA5CD-B021-C0C0-0D11-42B2020376FC}"/>
                </a:ext>
              </a:extLst>
            </p:cNvPr>
            <p:cNvSpPr/>
            <p:nvPr/>
          </p:nvSpPr>
          <p:spPr>
            <a:xfrm>
              <a:off x="12068322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48698D0-B40E-926F-A699-E2145D13996E}"/>
                </a:ext>
              </a:extLst>
            </p:cNvPr>
            <p:cNvSpPr/>
            <p:nvPr/>
          </p:nvSpPr>
          <p:spPr>
            <a:xfrm>
              <a:off x="12359989" y="586386"/>
              <a:ext cx="44714" cy="44724"/>
            </a:xfrm>
            <a:custGeom>
              <a:avLst/>
              <a:gdLst>
                <a:gd name="connsiteX0" fmla="*/ 16142 w 44714"/>
                <a:gd name="connsiteY0" fmla="*/ 2674 h 44724"/>
                <a:gd name="connsiteX1" fmla="*/ 2674 w 44714"/>
                <a:gd name="connsiteY1" fmla="*/ 2908 h 44724"/>
                <a:gd name="connsiteX2" fmla="*/ 2674 w 44714"/>
                <a:gd name="connsiteY2" fmla="*/ 16142 h 44724"/>
                <a:gd name="connsiteX3" fmla="*/ 28572 w 44714"/>
                <a:gd name="connsiteY3" fmla="*/ 42050 h 44724"/>
                <a:gd name="connsiteX4" fmla="*/ 42041 w 44714"/>
                <a:gd name="connsiteY4" fmla="*/ 41816 h 44724"/>
                <a:gd name="connsiteX5" fmla="*/ 42041 w 44714"/>
                <a:gd name="connsiteY5" fmla="*/ 28582 h 4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14" h="44724">
                  <a:moveTo>
                    <a:pt x="16142" y="2674"/>
                  </a:moveTo>
                  <a:cubicBezTo>
                    <a:pt x="12358" y="-981"/>
                    <a:pt x="6329" y="-876"/>
                    <a:pt x="2674" y="2908"/>
                  </a:cubicBezTo>
                  <a:cubicBezTo>
                    <a:pt x="-891" y="6599"/>
                    <a:pt x="-891" y="12451"/>
                    <a:pt x="2674" y="16142"/>
                  </a:cubicBezTo>
                  <a:lnTo>
                    <a:pt x="28572" y="42050"/>
                  </a:lnTo>
                  <a:cubicBezTo>
                    <a:pt x="32357" y="45705"/>
                    <a:pt x="38386" y="45600"/>
                    <a:pt x="42041" y="41816"/>
                  </a:cubicBezTo>
                  <a:cubicBezTo>
                    <a:pt x="45606" y="38125"/>
                    <a:pt x="45606" y="32273"/>
                    <a:pt x="42041" y="2858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8E0840-852A-51A7-40BB-FEE1B0D2BDC0}"/>
                </a:ext>
              </a:extLst>
            </p:cNvPr>
            <p:cNvSpPr/>
            <p:nvPr/>
          </p:nvSpPr>
          <p:spPr>
            <a:xfrm>
              <a:off x="12122668" y="349084"/>
              <a:ext cx="45067" cy="45072"/>
            </a:xfrm>
            <a:custGeom>
              <a:avLst/>
              <a:gdLst>
                <a:gd name="connsiteX0" fmla="*/ 28807 w 45067"/>
                <a:gd name="connsiteY0" fmla="*/ 42285 h 45072"/>
                <a:gd name="connsiteX1" fmla="*/ 42280 w 45067"/>
                <a:gd name="connsiteY1" fmla="*/ 42280 h 45072"/>
                <a:gd name="connsiteX2" fmla="*/ 42275 w 45067"/>
                <a:gd name="connsiteY2" fmla="*/ 28807 h 45072"/>
                <a:gd name="connsiteX3" fmla="*/ 16377 w 45067"/>
                <a:gd name="connsiteY3" fmla="*/ 2908 h 45072"/>
                <a:gd name="connsiteX4" fmla="*/ 2908 w 45067"/>
                <a:gd name="connsiteY4" fmla="*/ 2674 h 45072"/>
                <a:gd name="connsiteX5" fmla="*/ 2674 w 45067"/>
                <a:gd name="connsiteY5" fmla="*/ 16142 h 45072"/>
                <a:gd name="connsiteX6" fmla="*/ 2908 w 45067"/>
                <a:gd name="connsiteY6" fmla="*/ 16377 h 4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67" h="45072">
                  <a:moveTo>
                    <a:pt x="28807" y="42285"/>
                  </a:moveTo>
                  <a:cubicBezTo>
                    <a:pt x="32528" y="46004"/>
                    <a:pt x="38560" y="46001"/>
                    <a:pt x="42280" y="42280"/>
                  </a:cubicBezTo>
                  <a:cubicBezTo>
                    <a:pt x="45999" y="38558"/>
                    <a:pt x="45996" y="32526"/>
                    <a:pt x="42275" y="28807"/>
                  </a:cubicBezTo>
                  <a:lnTo>
                    <a:pt x="16377" y="2908"/>
                  </a:lnTo>
                  <a:cubicBezTo>
                    <a:pt x="12722" y="-876"/>
                    <a:pt x="6693" y="-981"/>
                    <a:pt x="2908" y="2674"/>
                  </a:cubicBezTo>
                  <a:cubicBezTo>
                    <a:pt x="-876" y="6329"/>
                    <a:pt x="-981" y="12359"/>
                    <a:pt x="2674" y="16142"/>
                  </a:cubicBezTo>
                  <a:cubicBezTo>
                    <a:pt x="2751" y="16222"/>
                    <a:pt x="2829" y="16300"/>
                    <a:pt x="2908" y="163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986817-574D-EA1A-AE39-AA4DFB156EB9}"/>
                </a:ext>
              </a:extLst>
            </p:cNvPr>
            <p:cNvSpPr/>
            <p:nvPr/>
          </p:nvSpPr>
          <p:spPr>
            <a:xfrm>
              <a:off x="12122668" y="586386"/>
              <a:ext cx="44948" cy="44958"/>
            </a:xfrm>
            <a:custGeom>
              <a:avLst/>
              <a:gdLst>
                <a:gd name="connsiteX0" fmla="*/ 28807 w 44948"/>
                <a:gd name="connsiteY0" fmla="*/ 2674 h 44958"/>
                <a:gd name="connsiteX1" fmla="*/ 2908 w 44948"/>
                <a:gd name="connsiteY1" fmla="*/ 28582 h 44958"/>
                <a:gd name="connsiteX2" fmla="*/ 2674 w 44948"/>
                <a:gd name="connsiteY2" fmla="*/ 42050 h 44958"/>
                <a:gd name="connsiteX3" fmla="*/ 16142 w 44948"/>
                <a:gd name="connsiteY3" fmla="*/ 42285 h 44958"/>
                <a:gd name="connsiteX4" fmla="*/ 16377 w 44948"/>
                <a:gd name="connsiteY4" fmla="*/ 42050 h 44958"/>
                <a:gd name="connsiteX5" fmla="*/ 42275 w 44948"/>
                <a:gd name="connsiteY5" fmla="*/ 16142 h 44958"/>
                <a:gd name="connsiteX6" fmla="*/ 42041 w 44948"/>
                <a:gd name="connsiteY6" fmla="*/ 2674 h 44958"/>
                <a:gd name="connsiteX7" fmla="*/ 28807 w 44948"/>
                <a:gd name="connsiteY7" fmla="*/ 2674 h 4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48" h="44958">
                  <a:moveTo>
                    <a:pt x="28807" y="2674"/>
                  </a:moveTo>
                  <a:lnTo>
                    <a:pt x="2908" y="28582"/>
                  </a:lnTo>
                  <a:cubicBezTo>
                    <a:pt x="-876" y="32237"/>
                    <a:pt x="-981" y="38266"/>
                    <a:pt x="2674" y="42050"/>
                  </a:cubicBezTo>
                  <a:cubicBezTo>
                    <a:pt x="6329" y="45835"/>
                    <a:pt x="12359" y="45939"/>
                    <a:pt x="16142" y="42285"/>
                  </a:cubicBezTo>
                  <a:cubicBezTo>
                    <a:pt x="16222" y="42207"/>
                    <a:pt x="16300" y="42129"/>
                    <a:pt x="16377" y="42050"/>
                  </a:cubicBezTo>
                  <a:lnTo>
                    <a:pt x="42275" y="16142"/>
                  </a:lnTo>
                  <a:cubicBezTo>
                    <a:pt x="45930" y="12358"/>
                    <a:pt x="45825" y="6329"/>
                    <a:pt x="42041" y="2674"/>
                  </a:cubicBezTo>
                  <a:cubicBezTo>
                    <a:pt x="38350" y="-891"/>
                    <a:pt x="32498" y="-891"/>
                    <a:pt x="28807" y="267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E471AA-44B7-7466-E1A4-DAA6A94FEB84}"/>
                </a:ext>
              </a:extLst>
            </p:cNvPr>
            <p:cNvSpPr/>
            <p:nvPr/>
          </p:nvSpPr>
          <p:spPr>
            <a:xfrm>
              <a:off x="12359865" y="349318"/>
              <a:ext cx="44838" cy="44841"/>
            </a:xfrm>
            <a:custGeom>
              <a:avLst/>
              <a:gdLst>
                <a:gd name="connsiteX0" fmla="*/ 9532 w 44838"/>
                <a:gd name="connsiteY0" fmla="*/ 44841 h 44841"/>
                <a:gd name="connsiteX1" fmla="*/ 16267 w 44838"/>
                <a:gd name="connsiteY1" fmla="*/ 42050 h 44841"/>
                <a:gd name="connsiteX2" fmla="*/ 42165 w 44838"/>
                <a:gd name="connsiteY2" fmla="*/ 16142 h 44841"/>
                <a:gd name="connsiteX3" fmla="*/ 41931 w 44838"/>
                <a:gd name="connsiteY3" fmla="*/ 2674 h 44841"/>
                <a:gd name="connsiteX4" fmla="*/ 28697 w 44838"/>
                <a:gd name="connsiteY4" fmla="*/ 2674 h 44841"/>
                <a:gd name="connsiteX5" fmla="*/ 2798 w 44838"/>
                <a:gd name="connsiteY5" fmla="*/ 28572 h 44841"/>
                <a:gd name="connsiteX6" fmla="*/ 2781 w 44838"/>
                <a:gd name="connsiteY6" fmla="*/ 42043 h 44841"/>
                <a:gd name="connsiteX7" fmla="*/ 9532 w 44838"/>
                <a:gd name="connsiteY7" fmla="*/ 44841 h 4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38" h="44841">
                  <a:moveTo>
                    <a:pt x="9532" y="44841"/>
                  </a:moveTo>
                  <a:cubicBezTo>
                    <a:pt x="12058" y="44840"/>
                    <a:pt x="14481" y="43837"/>
                    <a:pt x="16267" y="42050"/>
                  </a:cubicBezTo>
                  <a:lnTo>
                    <a:pt x="42165" y="16142"/>
                  </a:lnTo>
                  <a:cubicBezTo>
                    <a:pt x="45820" y="12358"/>
                    <a:pt x="45715" y="6329"/>
                    <a:pt x="41931" y="2674"/>
                  </a:cubicBezTo>
                  <a:cubicBezTo>
                    <a:pt x="38240" y="-891"/>
                    <a:pt x="32388" y="-891"/>
                    <a:pt x="28697" y="2674"/>
                  </a:cubicBezTo>
                  <a:lnTo>
                    <a:pt x="2798" y="28572"/>
                  </a:lnTo>
                  <a:cubicBezTo>
                    <a:pt x="-926" y="32287"/>
                    <a:pt x="-934" y="38318"/>
                    <a:pt x="2781" y="42043"/>
                  </a:cubicBezTo>
                  <a:cubicBezTo>
                    <a:pt x="4570" y="43836"/>
                    <a:pt x="7000" y="44843"/>
                    <a:pt x="9532" y="4484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BD138A-FCA9-3881-09A2-594B74E16B74}"/>
                </a:ext>
              </a:extLst>
            </p:cNvPr>
            <p:cNvSpPr/>
            <p:nvPr/>
          </p:nvSpPr>
          <p:spPr>
            <a:xfrm>
              <a:off x="12254278" y="294738"/>
              <a:ext cx="19050" cy="55683"/>
            </a:xfrm>
            <a:custGeom>
              <a:avLst/>
              <a:gdLst>
                <a:gd name="connsiteX0" fmla="*/ 9525 w 19050"/>
                <a:gd name="connsiteY0" fmla="*/ 55683 h 55683"/>
                <a:gd name="connsiteX1" fmla="*/ 19050 w 19050"/>
                <a:gd name="connsiteY1" fmla="*/ 46158 h 55683"/>
                <a:gd name="connsiteX2" fmla="*/ 19050 w 19050"/>
                <a:gd name="connsiteY2" fmla="*/ 9525 h 55683"/>
                <a:gd name="connsiteX3" fmla="*/ 9525 w 19050"/>
                <a:gd name="connsiteY3" fmla="*/ 0 h 55683"/>
                <a:gd name="connsiteX4" fmla="*/ 0 w 19050"/>
                <a:gd name="connsiteY4" fmla="*/ 9525 h 55683"/>
                <a:gd name="connsiteX5" fmla="*/ 0 w 19050"/>
                <a:gd name="connsiteY5" fmla="*/ 46158 h 55683"/>
                <a:gd name="connsiteX6" fmla="*/ 9525 w 19050"/>
                <a:gd name="connsiteY6" fmla="*/ 55683 h 5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55683">
                  <a:moveTo>
                    <a:pt x="9525" y="55683"/>
                  </a:moveTo>
                  <a:cubicBezTo>
                    <a:pt x="14786" y="55683"/>
                    <a:pt x="19050" y="51419"/>
                    <a:pt x="19050" y="46158"/>
                  </a:cubicBez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46158"/>
                  </a:lnTo>
                  <a:cubicBezTo>
                    <a:pt x="0" y="51419"/>
                    <a:pt x="4264" y="55683"/>
                    <a:pt x="9525" y="556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" name="Graphic 18" descr="Cabeza con engranajes contorno">
            <a:extLst>
              <a:ext uri="{FF2B5EF4-FFF2-40B4-BE49-F238E27FC236}">
                <a16:creationId xmlns:a16="http://schemas.microsoft.com/office/drawing/2014/main" id="{8AF5B982-EE54-CDFC-A4EA-0656FCF25AEA}"/>
              </a:ext>
            </a:extLst>
          </p:cNvPr>
          <p:cNvGrpSpPr/>
          <p:nvPr/>
        </p:nvGrpSpPr>
        <p:grpSpPr>
          <a:xfrm>
            <a:off x="9331842" y="1729929"/>
            <a:ext cx="648013" cy="769137"/>
            <a:chOff x="11989559" y="243061"/>
            <a:chExt cx="648013" cy="769137"/>
          </a:xfrm>
          <a:solidFill>
            <a:schemeClr val="bg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07A6CB-444F-0B9D-5DBE-FD8774328304}"/>
                </a:ext>
              </a:extLst>
            </p:cNvPr>
            <p:cNvSpPr/>
            <p:nvPr/>
          </p:nvSpPr>
          <p:spPr>
            <a:xfrm>
              <a:off x="12264098" y="384549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125" y="59090"/>
                    <a:pt x="17110" y="76075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183" y="27635"/>
                    <a:pt x="27635" y="19183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AE153D-6FC3-C537-C740-2BD3CE466E07}"/>
                </a:ext>
              </a:extLst>
            </p:cNvPr>
            <p:cNvSpPr/>
            <p:nvPr/>
          </p:nvSpPr>
          <p:spPr>
            <a:xfrm>
              <a:off x="12149798" y="56869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F023A-9564-252E-75B3-FB35FEB4240D}"/>
                </a:ext>
              </a:extLst>
            </p:cNvPr>
            <p:cNvSpPr/>
            <p:nvPr/>
          </p:nvSpPr>
          <p:spPr>
            <a:xfrm>
              <a:off x="12080009" y="497029"/>
              <a:ext cx="216779" cy="216808"/>
            </a:xfrm>
            <a:custGeom>
              <a:avLst/>
              <a:gdLst>
                <a:gd name="connsiteX0" fmla="*/ 30832 w 216779"/>
                <a:gd name="connsiteY0" fmla="*/ 151495 h 216808"/>
                <a:gd name="connsiteX1" fmla="*/ 22670 w 216779"/>
                <a:gd name="connsiteY1" fmla="*/ 175079 h 216808"/>
                <a:gd name="connsiteX2" fmla="*/ 40767 w 216779"/>
                <a:gd name="connsiteY2" fmla="*/ 193224 h 216808"/>
                <a:gd name="connsiteX3" fmla="*/ 64351 w 216779"/>
                <a:gd name="connsiteY3" fmla="*/ 185966 h 216808"/>
                <a:gd name="connsiteX4" fmla="*/ 84353 w 216779"/>
                <a:gd name="connsiteY4" fmla="*/ 194129 h 216808"/>
                <a:gd name="connsiteX5" fmla="*/ 95221 w 216779"/>
                <a:gd name="connsiteY5" fmla="*/ 216808 h 216808"/>
                <a:gd name="connsiteX6" fmla="*/ 120615 w 216779"/>
                <a:gd name="connsiteY6" fmla="*/ 216808 h 216808"/>
                <a:gd name="connsiteX7" fmla="*/ 130597 w 216779"/>
                <a:gd name="connsiteY7" fmla="*/ 195034 h 216808"/>
                <a:gd name="connsiteX8" fmla="*/ 150600 w 216779"/>
                <a:gd name="connsiteY8" fmla="*/ 186871 h 216808"/>
                <a:gd name="connsiteX9" fmla="*/ 174174 w 216779"/>
                <a:gd name="connsiteY9" fmla="*/ 195034 h 216808"/>
                <a:gd name="connsiteX10" fmla="*/ 192272 w 216779"/>
                <a:gd name="connsiteY10" fmla="*/ 176936 h 216808"/>
                <a:gd name="connsiteX11" fmla="*/ 185042 w 216779"/>
                <a:gd name="connsiteY11" fmla="*/ 153305 h 216808"/>
                <a:gd name="connsiteX12" fmla="*/ 193205 w 216779"/>
                <a:gd name="connsiteY12" fmla="*/ 133350 h 216808"/>
                <a:gd name="connsiteX13" fmla="*/ 215875 w 216779"/>
                <a:gd name="connsiteY13" fmla="*/ 122463 h 216808"/>
                <a:gd name="connsiteX14" fmla="*/ 216779 w 216779"/>
                <a:gd name="connsiteY14" fmla="*/ 95250 h 216808"/>
                <a:gd name="connsiteX15" fmla="*/ 194081 w 216779"/>
                <a:gd name="connsiteY15" fmla="*/ 84411 h 216808"/>
                <a:gd name="connsiteX16" fmla="*/ 185918 w 216779"/>
                <a:gd name="connsiteY16" fmla="*/ 64408 h 216808"/>
                <a:gd name="connsiteX17" fmla="*/ 194081 w 216779"/>
                <a:gd name="connsiteY17" fmla="*/ 40824 h 216808"/>
                <a:gd name="connsiteX18" fmla="*/ 175984 w 216779"/>
                <a:gd name="connsiteY18" fmla="*/ 22679 h 216808"/>
                <a:gd name="connsiteX19" fmla="*/ 152400 w 216779"/>
                <a:gd name="connsiteY19" fmla="*/ 30842 h 216808"/>
                <a:gd name="connsiteX20" fmla="*/ 132445 w 216779"/>
                <a:gd name="connsiteY20" fmla="*/ 22679 h 216808"/>
                <a:gd name="connsiteX21" fmla="*/ 121568 w 216779"/>
                <a:gd name="connsiteY21" fmla="*/ 0 h 216808"/>
                <a:gd name="connsiteX22" fmla="*/ 95221 w 216779"/>
                <a:gd name="connsiteY22" fmla="*/ 0 h 216808"/>
                <a:gd name="connsiteX23" fmla="*/ 84344 w 216779"/>
                <a:gd name="connsiteY23" fmla="*/ 22679 h 216808"/>
                <a:gd name="connsiteX24" fmla="*/ 64341 w 216779"/>
                <a:gd name="connsiteY24" fmla="*/ 30842 h 216808"/>
                <a:gd name="connsiteX25" fmla="*/ 40757 w 216779"/>
                <a:gd name="connsiteY25" fmla="*/ 22679 h 216808"/>
                <a:gd name="connsiteX26" fmla="*/ 22660 w 216779"/>
                <a:gd name="connsiteY26" fmla="*/ 40824 h 216808"/>
                <a:gd name="connsiteX27" fmla="*/ 30832 w 216779"/>
                <a:gd name="connsiteY27" fmla="*/ 64408 h 216808"/>
                <a:gd name="connsiteX28" fmla="*/ 22670 w 216779"/>
                <a:gd name="connsiteY28" fmla="*/ 84363 h 216808"/>
                <a:gd name="connsiteX29" fmla="*/ 0 w 216779"/>
                <a:gd name="connsiteY29" fmla="*/ 95250 h 216808"/>
                <a:gd name="connsiteX30" fmla="*/ 0 w 216779"/>
                <a:gd name="connsiteY30" fmla="*/ 120653 h 216808"/>
                <a:gd name="connsiteX31" fmla="*/ 22670 w 216779"/>
                <a:gd name="connsiteY31" fmla="*/ 131540 h 216808"/>
                <a:gd name="connsiteX32" fmla="*/ 30832 w 216779"/>
                <a:gd name="connsiteY32" fmla="*/ 151495 h 216808"/>
                <a:gd name="connsiteX33" fmla="*/ 19050 w 216779"/>
                <a:gd name="connsiteY33" fmla="*/ 107271 h 216808"/>
                <a:gd name="connsiteX34" fmla="*/ 30918 w 216779"/>
                <a:gd name="connsiteY34" fmla="*/ 101556 h 216808"/>
                <a:gd name="connsiteX35" fmla="*/ 38986 w 216779"/>
                <a:gd name="connsiteY35" fmla="*/ 97688 h 216808"/>
                <a:gd name="connsiteX36" fmla="*/ 41148 w 216779"/>
                <a:gd name="connsiteY36" fmla="*/ 89002 h 216808"/>
                <a:gd name="connsiteX37" fmla="*/ 47377 w 216779"/>
                <a:gd name="connsiteY37" fmla="*/ 73876 h 216808"/>
                <a:gd name="connsiteX38" fmla="*/ 51664 w 216779"/>
                <a:gd name="connsiteY38" fmla="*/ 66370 h 216808"/>
                <a:gd name="connsiteX39" fmla="*/ 48806 w 216779"/>
                <a:gd name="connsiteY39" fmla="*/ 58198 h 216808"/>
                <a:gd name="connsiteX40" fmla="*/ 44539 w 216779"/>
                <a:gd name="connsiteY40" fmla="*/ 45882 h 216808"/>
                <a:gd name="connsiteX41" fmla="*/ 45815 w 216779"/>
                <a:gd name="connsiteY41" fmla="*/ 44606 h 216808"/>
                <a:gd name="connsiteX42" fmla="*/ 58131 w 216779"/>
                <a:gd name="connsiteY42" fmla="*/ 48863 h 216808"/>
                <a:gd name="connsiteX43" fmla="*/ 66304 w 216779"/>
                <a:gd name="connsiteY43" fmla="*/ 51721 h 216808"/>
                <a:gd name="connsiteX44" fmla="*/ 73809 w 216779"/>
                <a:gd name="connsiteY44" fmla="*/ 47434 h 216808"/>
                <a:gd name="connsiteX45" fmla="*/ 88935 w 216779"/>
                <a:gd name="connsiteY45" fmla="*/ 41205 h 216808"/>
                <a:gd name="connsiteX46" fmla="*/ 97612 w 216779"/>
                <a:gd name="connsiteY46" fmla="*/ 39033 h 216808"/>
                <a:gd name="connsiteX47" fmla="*/ 101489 w 216779"/>
                <a:gd name="connsiteY47" fmla="*/ 30966 h 216808"/>
                <a:gd name="connsiteX48" fmla="*/ 107204 w 216779"/>
                <a:gd name="connsiteY48" fmla="*/ 19098 h 216808"/>
                <a:gd name="connsiteX49" fmla="*/ 109528 w 216779"/>
                <a:gd name="connsiteY49" fmla="*/ 19098 h 216808"/>
                <a:gd name="connsiteX50" fmla="*/ 115243 w 216779"/>
                <a:gd name="connsiteY50" fmla="*/ 30966 h 216808"/>
                <a:gd name="connsiteX51" fmla="*/ 119120 w 216779"/>
                <a:gd name="connsiteY51" fmla="*/ 39033 h 216808"/>
                <a:gd name="connsiteX52" fmla="*/ 127797 w 216779"/>
                <a:gd name="connsiteY52" fmla="*/ 41205 h 216808"/>
                <a:gd name="connsiteX53" fmla="*/ 142923 w 216779"/>
                <a:gd name="connsiteY53" fmla="*/ 47434 h 216808"/>
                <a:gd name="connsiteX54" fmla="*/ 150428 w 216779"/>
                <a:gd name="connsiteY54" fmla="*/ 51721 h 216808"/>
                <a:gd name="connsiteX55" fmla="*/ 158601 w 216779"/>
                <a:gd name="connsiteY55" fmla="*/ 48863 h 216808"/>
                <a:gd name="connsiteX56" fmla="*/ 170917 w 216779"/>
                <a:gd name="connsiteY56" fmla="*/ 44606 h 216808"/>
                <a:gd name="connsiteX57" fmla="*/ 172183 w 216779"/>
                <a:gd name="connsiteY57" fmla="*/ 45882 h 216808"/>
                <a:gd name="connsiteX58" fmla="*/ 167897 w 216779"/>
                <a:gd name="connsiteY58" fmla="*/ 58179 h 216808"/>
                <a:gd name="connsiteX59" fmla="*/ 165040 w 216779"/>
                <a:gd name="connsiteY59" fmla="*/ 66351 h 216808"/>
                <a:gd name="connsiteX60" fmla="*/ 169326 w 216779"/>
                <a:gd name="connsiteY60" fmla="*/ 73857 h 216808"/>
                <a:gd name="connsiteX61" fmla="*/ 175555 w 216779"/>
                <a:gd name="connsiteY61" fmla="*/ 88983 h 216808"/>
                <a:gd name="connsiteX62" fmla="*/ 177717 w 216779"/>
                <a:gd name="connsiteY62" fmla="*/ 97669 h 216808"/>
                <a:gd name="connsiteX63" fmla="*/ 185785 w 216779"/>
                <a:gd name="connsiteY63" fmla="*/ 101537 h 216808"/>
                <a:gd name="connsiteX64" fmla="*/ 197215 w 216779"/>
                <a:gd name="connsiteY64" fmla="*/ 107042 h 216808"/>
                <a:gd name="connsiteX65" fmla="*/ 197110 w 216779"/>
                <a:gd name="connsiteY65" fmla="*/ 110290 h 216808"/>
                <a:gd name="connsiteX66" fmla="*/ 184842 w 216779"/>
                <a:gd name="connsiteY66" fmla="*/ 116176 h 216808"/>
                <a:gd name="connsiteX67" fmla="*/ 176775 w 216779"/>
                <a:gd name="connsiteY67" fmla="*/ 120053 h 216808"/>
                <a:gd name="connsiteX68" fmla="*/ 174603 w 216779"/>
                <a:gd name="connsiteY68" fmla="*/ 128730 h 216808"/>
                <a:gd name="connsiteX69" fmla="*/ 168383 w 216779"/>
                <a:gd name="connsiteY69" fmla="*/ 143856 h 216808"/>
                <a:gd name="connsiteX70" fmla="*/ 164287 w 216779"/>
                <a:gd name="connsiteY70" fmla="*/ 151019 h 216808"/>
                <a:gd name="connsiteX71" fmla="*/ 166716 w 216779"/>
                <a:gd name="connsiteY71" fmla="*/ 158906 h 216808"/>
                <a:gd name="connsiteX72" fmla="*/ 170602 w 216779"/>
                <a:gd name="connsiteY72" fmla="*/ 171536 h 216808"/>
                <a:gd name="connsiteX73" fmla="*/ 169002 w 216779"/>
                <a:gd name="connsiteY73" fmla="*/ 173136 h 216808"/>
                <a:gd name="connsiteX74" fmla="*/ 156696 w 216779"/>
                <a:gd name="connsiteY74" fmla="*/ 168869 h 216808"/>
                <a:gd name="connsiteX75" fmla="*/ 148523 w 216779"/>
                <a:gd name="connsiteY75" fmla="*/ 166011 h 216808"/>
                <a:gd name="connsiteX76" fmla="*/ 141008 w 216779"/>
                <a:gd name="connsiteY76" fmla="*/ 170307 h 216808"/>
                <a:gd name="connsiteX77" fmla="*/ 125892 w 216779"/>
                <a:gd name="connsiteY77" fmla="*/ 176527 h 216808"/>
                <a:gd name="connsiteX78" fmla="*/ 117005 w 216779"/>
                <a:gd name="connsiteY78" fmla="*/ 178746 h 216808"/>
                <a:gd name="connsiteX79" fmla="*/ 113195 w 216779"/>
                <a:gd name="connsiteY79" fmla="*/ 187071 h 216808"/>
                <a:gd name="connsiteX80" fmla="*/ 108395 w 216779"/>
                <a:gd name="connsiteY80" fmla="*/ 197758 h 216808"/>
                <a:gd name="connsiteX81" fmla="*/ 107213 w 216779"/>
                <a:gd name="connsiteY81" fmla="*/ 197758 h 216808"/>
                <a:gd name="connsiteX82" fmla="*/ 101498 w 216779"/>
                <a:gd name="connsiteY82" fmla="*/ 185890 h 216808"/>
                <a:gd name="connsiteX83" fmla="*/ 97622 w 216779"/>
                <a:gd name="connsiteY83" fmla="*/ 177822 h 216808"/>
                <a:gd name="connsiteX84" fmla="*/ 88944 w 216779"/>
                <a:gd name="connsiteY84" fmla="*/ 175651 h 216808"/>
                <a:gd name="connsiteX85" fmla="*/ 73819 w 216779"/>
                <a:gd name="connsiteY85" fmla="*/ 169421 h 216808"/>
                <a:gd name="connsiteX86" fmla="*/ 66656 w 216779"/>
                <a:gd name="connsiteY86" fmla="*/ 165325 h 216808"/>
                <a:gd name="connsiteX87" fmla="*/ 58769 w 216779"/>
                <a:gd name="connsiteY87" fmla="*/ 167754 h 216808"/>
                <a:gd name="connsiteX88" fmla="*/ 46149 w 216779"/>
                <a:gd name="connsiteY88" fmla="*/ 171641 h 216808"/>
                <a:gd name="connsiteX89" fmla="*/ 44548 w 216779"/>
                <a:gd name="connsiteY89" fmla="*/ 170040 h 216808"/>
                <a:gd name="connsiteX90" fmla="*/ 48835 w 216779"/>
                <a:gd name="connsiteY90" fmla="*/ 157753 h 216808"/>
                <a:gd name="connsiteX91" fmla="*/ 51692 w 216779"/>
                <a:gd name="connsiteY91" fmla="*/ 149581 h 216808"/>
                <a:gd name="connsiteX92" fmla="*/ 47406 w 216779"/>
                <a:gd name="connsiteY92" fmla="*/ 142075 h 216808"/>
                <a:gd name="connsiteX93" fmla="*/ 41177 w 216779"/>
                <a:gd name="connsiteY93" fmla="*/ 126949 h 216808"/>
                <a:gd name="connsiteX94" fmla="*/ 39014 w 216779"/>
                <a:gd name="connsiteY94" fmla="*/ 118262 h 216808"/>
                <a:gd name="connsiteX95" fmla="*/ 30947 w 216779"/>
                <a:gd name="connsiteY95" fmla="*/ 114395 h 216808"/>
                <a:gd name="connsiteX96" fmla="*/ 19079 w 216779"/>
                <a:gd name="connsiteY96" fmla="*/ 108680 h 21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79" h="216808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966"/>
                  </a:lnTo>
                  <a:cubicBezTo>
                    <a:pt x="70600" y="189615"/>
                    <a:pt x="77334" y="192364"/>
                    <a:pt x="84353" y="194129"/>
                  </a:cubicBezTo>
                  <a:lnTo>
                    <a:pt x="95221" y="216808"/>
                  </a:lnTo>
                  <a:lnTo>
                    <a:pt x="120615" y="216808"/>
                  </a:lnTo>
                  <a:lnTo>
                    <a:pt x="130597" y="195034"/>
                  </a:lnTo>
                  <a:cubicBezTo>
                    <a:pt x="137616" y="193269"/>
                    <a:pt x="144349" y="190520"/>
                    <a:pt x="150600" y="186871"/>
                  </a:cubicBezTo>
                  <a:lnTo>
                    <a:pt x="174174" y="195034"/>
                  </a:lnTo>
                  <a:lnTo>
                    <a:pt x="192272" y="176936"/>
                  </a:lnTo>
                  <a:lnTo>
                    <a:pt x="185042" y="153305"/>
                  </a:lnTo>
                  <a:cubicBezTo>
                    <a:pt x="188686" y="147069"/>
                    <a:pt x="191433" y="140352"/>
                    <a:pt x="193205" y="133350"/>
                  </a:cubicBezTo>
                  <a:lnTo>
                    <a:pt x="215875" y="122463"/>
                  </a:lnTo>
                  <a:lnTo>
                    <a:pt x="216779" y="95250"/>
                  </a:lnTo>
                  <a:lnTo>
                    <a:pt x="194081" y="84411"/>
                  </a:lnTo>
                  <a:cubicBezTo>
                    <a:pt x="192312" y="77393"/>
                    <a:pt x="189564" y="70659"/>
                    <a:pt x="185918" y="64408"/>
                  </a:cubicBezTo>
                  <a:lnTo>
                    <a:pt x="194081" y="40824"/>
                  </a:lnTo>
                  <a:lnTo>
                    <a:pt x="175984" y="22679"/>
                  </a:lnTo>
                  <a:lnTo>
                    <a:pt x="152400" y="30842"/>
                  </a:lnTo>
                  <a:cubicBezTo>
                    <a:pt x="146163" y="27201"/>
                    <a:pt x="139446" y="24453"/>
                    <a:pt x="132445" y="22679"/>
                  </a:cubicBezTo>
                  <a:lnTo>
                    <a:pt x="121568" y="0"/>
                  </a:lnTo>
                  <a:lnTo>
                    <a:pt x="95221" y="0"/>
                  </a:lnTo>
                  <a:lnTo>
                    <a:pt x="84344" y="22679"/>
                  </a:lnTo>
                  <a:cubicBezTo>
                    <a:pt x="77327" y="24449"/>
                    <a:pt x="70593" y="27197"/>
                    <a:pt x="64341" y="30842"/>
                  </a:cubicBezTo>
                  <a:lnTo>
                    <a:pt x="40757" y="22679"/>
                  </a:lnTo>
                  <a:lnTo>
                    <a:pt x="22660" y="40824"/>
                  </a:lnTo>
                  <a:lnTo>
                    <a:pt x="30832" y="64408"/>
                  </a:lnTo>
                  <a:cubicBezTo>
                    <a:pt x="27187" y="70643"/>
                    <a:pt x="24439" y="77361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39" y="138542"/>
                    <a:pt x="27187" y="145260"/>
                    <a:pt x="30832" y="151495"/>
                  </a:cubicBezTo>
                  <a:close/>
                  <a:moveTo>
                    <a:pt x="19050" y="107271"/>
                  </a:moveTo>
                  <a:lnTo>
                    <a:pt x="30918" y="101556"/>
                  </a:lnTo>
                  <a:lnTo>
                    <a:pt x="38986" y="97688"/>
                  </a:lnTo>
                  <a:lnTo>
                    <a:pt x="41148" y="89002"/>
                  </a:lnTo>
                  <a:cubicBezTo>
                    <a:pt x="42493" y="83689"/>
                    <a:pt x="44590" y="78595"/>
                    <a:pt x="47377" y="73876"/>
                  </a:cubicBezTo>
                  <a:lnTo>
                    <a:pt x="51664" y="66370"/>
                  </a:lnTo>
                  <a:lnTo>
                    <a:pt x="48806" y="58198"/>
                  </a:lnTo>
                  <a:lnTo>
                    <a:pt x="44539" y="45882"/>
                  </a:lnTo>
                  <a:lnTo>
                    <a:pt x="45815" y="44606"/>
                  </a:lnTo>
                  <a:lnTo>
                    <a:pt x="58131" y="48863"/>
                  </a:lnTo>
                  <a:lnTo>
                    <a:pt x="66304" y="51721"/>
                  </a:lnTo>
                  <a:lnTo>
                    <a:pt x="73809" y="47434"/>
                  </a:lnTo>
                  <a:cubicBezTo>
                    <a:pt x="78529" y="44649"/>
                    <a:pt x="83623" y="42552"/>
                    <a:pt x="88935" y="41205"/>
                  </a:cubicBezTo>
                  <a:lnTo>
                    <a:pt x="97612" y="39033"/>
                  </a:lnTo>
                  <a:lnTo>
                    <a:pt x="101489" y="30966"/>
                  </a:lnTo>
                  <a:lnTo>
                    <a:pt x="107204" y="19098"/>
                  </a:lnTo>
                  <a:lnTo>
                    <a:pt x="109528" y="19098"/>
                  </a:lnTo>
                  <a:lnTo>
                    <a:pt x="115243" y="30966"/>
                  </a:lnTo>
                  <a:lnTo>
                    <a:pt x="119120" y="39033"/>
                  </a:lnTo>
                  <a:lnTo>
                    <a:pt x="127797" y="41205"/>
                  </a:lnTo>
                  <a:cubicBezTo>
                    <a:pt x="133109" y="42552"/>
                    <a:pt x="138203" y="44649"/>
                    <a:pt x="142923" y="47434"/>
                  </a:cubicBezTo>
                  <a:lnTo>
                    <a:pt x="150428" y="51721"/>
                  </a:lnTo>
                  <a:lnTo>
                    <a:pt x="158601" y="48863"/>
                  </a:lnTo>
                  <a:lnTo>
                    <a:pt x="170917" y="44606"/>
                  </a:lnTo>
                  <a:lnTo>
                    <a:pt x="172183" y="45882"/>
                  </a:lnTo>
                  <a:lnTo>
                    <a:pt x="167897" y="58179"/>
                  </a:lnTo>
                  <a:lnTo>
                    <a:pt x="165040" y="66351"/>
                  </a:lnTo>
                  <a:lnTo>
                    <a:pt x="169326" y="73857"/>
                  </a:lnTo>
                  <a:cubicBezTo>
                    <a:pt x="172107" y="78578"/>
                    <a:pt x="174205" y="83671"/>
                    <a:pt x="175555" y="88983"/>
                  </a:cubicBezTo>
                  <a:lnTo>
                    <a:pt x="177717" y="97669"/>
                  </a:lnTo>
                  <a:lnTo>
                    <a:pt x="185785" y="101537"/>
                  </a:lnTo>
                  <a:lnTo>
                    <a:pt x="197215" y="107042"/>
                  </a:lnTo>
                  <a:lnTo>
                    <a:pt x="197110" y="110290"/>
                  </a:lnTo>
                  <a:lnTo>
                    <a:pt x="184842" y="116176"/>
                  </a:lnTo>
                  <a:lnTo>
                    <a:pt x="176775" y="120053"/>
                  </a:lnTo>
                  <a:lnTo>
                    <a:pt x="174603" y="128730"/>
                  </a:lnTo>
                  <a:cubicBezTo>
                    <a:pt x="173264" y="134043"/>
                    <a:pt x="171169" y="139137"/>
                    <a:pt x="168383" y="143856"/>
                  </a:cubicBezTo>
                  <a:lnTo>
                    <a:pt x="164287" y="151019"/>
                  </a:lnTo>
                  <a:lnTo>
                    <a:pt x="166716" y="158906"/>
                  </a:lnTo>
                  <a:lnTo>
                    <a:pt x="170602" y="171536"/>
                  </a:lnTo>
                  <a:lnTo>
                    <a:pt x="169002" y="173136"/>
                  </a:lnTo>
                  <a:lnTo>
                    <a:pt x="156696" y="168869"/>
                  </a:lnTo>
                  <a:lnTo>
                    <a:pt x="148523" y="166011"/>
                  </a:lnTo>
                  <a:lnTo>
                    <a:pt x="141008" y="170307"/>
                  </a:lnTo>
                  <a:cubicBezTo>
                    <a:pt x="136290" y="173087"/>
                    <a:pt x="131200" y="175181"/>
                    <a:pt x="125892" y="176527"/>
                  </a:cubicBezTo>
                  <a:lnTo>
                    <a:pt x="117005" y="178746"/>
                  </a:lnTo>
                  <a:lnTo>
                    <a:pt x="113195" y="187071"/>
                  </a:lnTo>
                  <a:lnTo>
                    <a:pt x="108395" y="197758"/>
                  </a:lnTo>
                  <a:lnTo>
                    <a:pt x="107213" y="197758"/>
                  </a:lnTo>
                  <a:lnTo>
                    <a:pt x="101498" y="185890"/>
                  </a:lnTo>
                  <a:lnTo>
                    <a:pt x="97622" y="177822"/>
                  </a:lnTo>
                  <a:lnTo>
                    <a:pt x="88944" y="175651"/>
                  </a:lnTo>
                  <a:cubicBezTo>
                    <a:pt x="83631" y="174306"/>
                    <a:pt x="78537" y="172208"/>
                    <a:pt x="73819" y="169421"/>
                  </a:cubicBezTo>
                  <a:lnTo>
                    <a:pt x="66656" y="165325"/>
                  </a:lnTo>
                  <a:lnTo>
                    <a:pt x="58769" y="167754"/>
                  </a:lnTo>
                  <a:lnTo>
                    <a:pt x="46149" y="171641"/>
                  </a:lnTo>
                  <a:lnTo>
                    <a:pt x="44548" y="170040"/>
                  </a:lnTo>
                  <a:lnTo>
                    <a:pt x="48835" y="157753"/>
                  </a:lnTo>
                  <a:lnTo>
                    <a:pt x="51692" y="149581"/>
                  </a:lnTo>
                  <a:lnTo>
                    <a:pt x="47406" y="142075"/>
                  </a:lnTo>
                  <a:cubicBezTo>
                    <a:pt x="44621" y="137355"/>
                    <a:pt x="42523" y="132261"/>
                    <a:pt x="41177" y="126949"/>
                  </a:cubicBezTo>
                  <a:lnTo>
                    <a:pt x="39014" y="118262"/>
                  </a:lnTo>
                  <a:lnTo>
                    <a:pt x="30947" y="114395"/>
                  </a:lnTo>
                  <a:lnTo>
                    <a:pt x="19079" y="108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0C1A44-D6A8-47AF-80D8-A8E7D15B5C25}"/>
                </a:ext>
              </a:extLst>
            </p:cNvPr>
            <p:cNvSpPr/>
            <p:nvPr/>
          </p:nvSpPr>
          <p:spPr>
            <a:xfrm>
              <a:off x="12193375" y="313788"/>
              <a:ext cx="216760" cy="215903"/>
            </a:xfrm>
            <a:custGeom>
              <a:avLst/>
              <a:gdLst>
                <a:gd name="connsiteX0" fmla="*/ 30832 w 216760"/>
                <a:gd name="connsiteY0" fmla="*/ 151495 h 215903"/>
                <a:gd name="connsiteX1" fmla="*/ 22670 w 216760"/>
                <a:gd name="connsiteY1" fmla="*/ 175079 h 215903"/>
                <a:gd name="connsiteX2" fmla="*/ 40767 w 216760"/>
                <a:gd name="connsiteY2" fmla="*/ 193224 h 215903"/>
                <a:gd name="connsiteX3" fmla="*/ 64351 w 216760"/>
                <a:gd name="connsiteY3" fmla="*/ 185061 h 215903"/>
                <a:gd name="connsiteX4" fmla="*/ 84306 w 216760"/>
                <a:gd name="connsiteY4" fmla="*/ 193224 h 215903"/>
                <a:gd name="connsiteX5" fmla="*/ 95183 w 216760"/>
                <a:gd name="connsiteY5" fmla="*/ 215903 h 215903"/>
                <a:gd name="connsiteX6" fmla="*/ 120577 w 216760"/>
                <a:gd name="connsiteY6" fmla="*/ 215903 h 215903"/>
                <a:gd name="connsiteX7" fmla="*/ 131464 w 216760"/>
                <a:gd name="connsiteY7" fmla="*/ 194129 h 215903"/>
                <a:gd name="connsiteX8" fmla="*/ 151467 w 216760"/>
                <a:gd name="connsiteY8" fmla="*/ 185966 h 215903"/>
                <a:gd name="connsiteX9" fmla="*/ 175041 w 216760"/>
                <a:gd name="connsiteY9" fmla="*/ 194129 h 215903"/>
                <a:gd name="connsiteX10" fmla="*/ 193186 w 216760"/>
                <a:gd name="connsiteY10" fmla="*/ 175984 h 215903"/>
                <a:gd name="connsiteX11" fmla="*/ 185023 w 216760"/>
                <a:gd name="connsiteY11" fmla="*/ 152400 h 215903"/>
                <a:gd name="connsiteX12" fmla="*/ 194091 w 216760"/>
                <a:gd name="connsiteY12" fmla="*/ 132445 h 215903"/>
                <a:gd name="connsiteX13" fmla="*/ 216760 w 216760"/>
                <a:gd name="connsiteY13" fmla="*/ 121558 h 215903"/>
                <a:gd name="connsiteX14" fmla="*/ 216760 w 216760"/>
                <a:gd name="connsiteY14" fmla="*/ 94345 h 215903"/>
                <a:gd name="connsiteX15" fmla="*/ 194091 w 216760"/>
                <a:gd name="connsiteY15" fmla="*/ 83458 h 215903"/>
                <a:gd name="connsiteX16" fmla="*/ 185928 w 216760"/>
                <a:gd name="connsiteY16" fmla="*/ 63503 h 215903"/>
                <a:gd name="connsiteX17" fmla="*/ 194091 w 216760"/>
                <a:gd name="connsiteY17" fmla="*/ 39910 h 215903"/>
                <a:gd name="connsiteX18" fmla="*/ 175993 w 216760"/>
                <a:gd name="connsiteY18" fmla="*/ 21812 h 215903"/>
                <a:gd name="connsiteX19" fmla="*/ 152410 w 216760"/>
                <a:gd name="connsiteY19" fmla="*/ 29975 h 215903"/>
                <a:gd name="connsiteX20" fmla="*/ 132455 w 216760"/>
                <a:gd name="connsiteY20" fmla="*/ 21812 h 215903"/>
                <a:gd name="connsiteX21" fmla="*/ 121529 w 216760"/>
                <a:gd name="connsiteY21" fmla="*/ 0 h 215903"/>
                <a:gd name="connsiteX22" fmla="*/ 96136 w 216760"/>
                <a:gd name="connsiteY22" fmla="*/ 0 h 215903"/>
                <a:gd name="connsiteX23" fmla="*/ 85249 w 216760"/>
                <a:gd name="connsiteY23" fmla="*/ 22679 h 215903"/>
                <a:gd name="connsiteX24" fmla="*/ 65246 w 216760"/>
                <a:gd name="connsiteY24" fmla="*/ 30842 h 215903"/>
                <a:gd name="connsiteX25" fmla="*/ 41672 w 216760"/>
                <a:gd name="connsiteY25" fmla="*/ 22679 h 215903"/>
                <a:gd name="connsiteX26" fmla="*/ 23574 w 216760"/>
                <a:gd name="connsiteY26" fmla="*/ 40824 h 215903"/>
                <a:gd name="connsiteX27" fmla="*/ 30832 w 216760"/>
                <a:gd name="connsiteY27" fmla="*/ 64408 h 215903"/>
                <a:gd name="connsiteX28" fmla="*/ 22670 w 216760"/>
                <a:gd name="connsiteY28" fmla="*/ 84363 h 215903"/>
                <a:gd name="connsiteX29" fmla="*/ 0 w 216760"/>
                <a:gd name="connsiteY29" fmla="*/ 95250 h 215903"/>
                <a:gd name="connsiteX30" fmla="*/ 0 w 216760"/>
                <a:gd name="connsiteY30" fmla="*/ 120653 h 215903"/>
                <a:gd name="connsiteX31" fmla="*/ 22670 w 216760"/>
                <a:gd name="connsiteY31" fmla="*/ 131540 h 215903"/>
                <a:gd name="connsiteX32" fmla="*/ 30832 w 216760"/>
                <a:gd name="connsiteY32" fmla="*/ 151495 h 215903"/>
                <a:gd name="connsiteX33" fmla="*/ 19050 w 216760"/>
                <a:gd name="connsiteY33" fmla="*/ 107232 h 215903"/>
                <a:gd name="connsiteX34" fmla="*/ 30918 w 216760"/>
                <a:gd name="connsiteY34" fmla="*/ 101517 h 215903"/>
                <a:gd name="connsiteX35" fmla="*/ 38986 w 216760"/>
                <a:gd name="connsiteY35" fmla="*/ 97650 h 215903"/>
                <a:gd name="connsiteX36" fmla="*/ 41148 w 216760"/>
                <a:gd name="connsiteY36" fmla="*/ 88964 h 215903"/>
                <a:gd name="connsiteX37" fmla="*/ 47377 w 216760"/>
                <a:gd name="connsiteY37" fmla="*/ 73838 h 215903"/>
                <a:gd name="connsiteX38" fmla="*/ 51464 w 216760"/>
                <a:gd name="connsiteY38" fmla="*/ 66675 h 215903"/>
                <a:gd name="connsiteX39" fmla="*/ 49044 w 216760"/>
                <a:gd name="connsiteY39" fmla="*/ 58788 h 215903"/>
                <a:gd name="connsiteX40" fmla="*/ 45158 w 216760"/>
                <a:gd name="connsiteY40" fmla="*/ 46158 h 215903"/>
                <a:gd name="connsiteX41" fmla="*/ 46758 w 216760"/>
                <a:gd name="connsiteY41" fmla="*/ 44567 h 215903"/>
                <a:gd name="connsiteX42" fmla="*/ 59065 w 216760"/>
                <a:gd name="connsiteY42" fmla="*/ 48825 h 215903"/>
                <a:gd name="connsiteX43" fmla="*/ 67237 w 216760"/>
                <a:gd name="connsiteY43" fmla="*/ 51683 h 215903"/>
                <a:gd name="connsiteX44" fmla="*/ 74752 w 216760"/>
                <a:gd name="connsiteY44" fmla="*/ 47396 h 215903"/>
                <a:gd name="connsiteX45" fmla="*/ 89868 w 216760"/>
                <a:gd name="connsiteY45" fmla="*/ 41167 h 215903"/>
                <a:gd name="connsiteX46" fmla="*/ 98555 w 216760"/>
                <a:gd name="connsiteY46" fmla="*/ 38995 h 215903"/>
                <a:gd name="connsiteX47" fmla="*/ 102422 w 216760"/>
                <a:gd name="connsiteY47" fmla="*/ 30928 h 215903"/>
                <a:gd name="connsiteX48" fmla="*/ 108137 w 216760"/>
                <a:gd name="connsiteY48" fmla="*/ 19060 h 215903"/>
                <a:gd name="connsiteX49" fmla="*/ 109776 w 216760"/>
                <a:gd name="connsiteY49" fmla="*/ 19060 h 215903"/>
                <a:gd name="connsiteX50" fmla="*/ 115395 w 216760"/>
                <a:gd name="connsiteY50" fmla="*/ 30299 h 215903"/>
                <a:gd name="connsiteX51" fmla="*/ 119301 w 216760"/>
                <a:gd name="connsiteY51" fmla="*/ 38100 h 215903"/>
                <a:gd name="connsiteX52" fmla="*/ 127797 w 216760"/>
                <a:gd name="connsiteY52" fmla="*/ 40224 h 215903"/>
                <a:gd name="connsiteX53" fmla="*/ 142923 w 216760"/>
                <a:gd name="connsiteY53" fmla="*/ 46444 h 215903"/>
                <a:gd name="connsiteX54" fmla="*/ 150428 w 216760"/>
                <a:gd name="connsiteY54" fmla="*/ 50740 h 215903"/>
                <a:gd name="connsiteX55" fmla="*/ 158601 w 216760"/>
                <a:gd name="connsiteY55" fmla="*/ 47882 h 215903"/>
                <a:gd name="connsiteX56" fmla="*/ 170917 w 216760"/>
                <a:gd name="connsiteY56" fmla="*/ 43615 h 215903"/>
                <a:gd name="connsiteX57" fmla="*/ 172183 w 216760"/>
                <a:gd name="connsiteY57" fmla="*/ 44891 h 215903"/>
                <a:gd name="connsiteX58" fmla="*/ 167878 w 216760"/>
                <a:gd name="connsiteY58" fmla="*/ 57274 h 215903"/>
                <a:gd name="connsiteX59" fmla="*/ 165021 w 216760"/>
                <a:gd name="connsiteY59" fmla="*/ 65437 h 215903"/>
                <a:gd name="connsiteX60" fmla="*/ 169307 w 216760"/>
                <a:gd name="connsiteY60" fmla="*/ 72952 h 215903"/>
                <a:gd name="connsiteX61" fmla="*/ 175536 w 216760"/>
                <a:gd name="connsiteY61" fmla="*/ 88078 h 215903"/>
                <a:gd name="connsiteX62" fmla="*/ 177698 w 216760"/>
                <a:gd name="connsiteY62" fmla="*/ 96755 h 215903"/>
                <a:gd name="connsiteX63" fmla="*/ 185766 w 216760"/>
                <a:gd name="connsiteY63" fmla="*/ 100632 h 215903"/>
                <a:gd name="connsiteX64" fmla="*/ 197634 w 216760"/>
                <a:gd name="connsiteY64" fmla="*/ 106347 h 215903"/>
                <a:gd name="connsiteX65" fmla="*/ 197634 w 216760"/>
                <a:gd name="connsiteY65" fmla="*/ 109538 h 215903"/>
                <a:gd name="connsiteX66" fmla="*/ 185766 w 216760"/>
                <a:gd name="connsiteY66" fmla="*/ 115253 h 215903"/>
                <a:gd name="connsiteX67" fmla="*/ 177698 w 216760"/>
                <a:gd name="connsiteY67" fmla="*/ 119120 h 215903"/>
                <a:gd name="connsiteX68" fmla="*/ 175536 w 216760"/>
                <a:gd name="connsiteY68" fmla="*/ 127806 h 215903"/>
                <a:gd name="connsiteX69" fmla="*/ 168402 w 216760"/>
                <a:gd name="connsiteY69" fmla="*/ 142932 h 215903"/>
                <a:gd name="connsiteX70" fmla="*/ 164116 w 216760"/>
                <a:gd name="connsiteY70" fmla="*/ 150438 h 215903"/>
                <a:gd name="connsiteX71" fmla="*/ 166973 w 216760"/>
                <a:gd name="connsiteY71" fmla="*/ 158610 h 215903"/>
                <a:gd name="connsiteX72" fmla="*/ 171231 w 216760"/>
                <a:gd name="connsiteY72" fmla="*/ 170926 h 215903"/>
                <a:gd name="connsiteX73" fmla="*/ 169955 w 216760"/>
                <a:gd name="connsiteY73" fmla="*/ 172202 h 215903"/>
                <a:gd name="connsiteX74" fmla="*/ 157648 w 216760"/>
                <a:gd name="connsiteY74" fmla="*/ 167945 h 215903"/>
                <a:gd name="connsiteX75" fmla="*/ 149476 w 216760"/>
                <a:gd name="connsiteY75" fmla="*/ 165087 h 215903"/>
                <a:gd name="connsiteX76" fmla="*/ 141961 w 216760"/>
                <a:gd name="connsiteY76" fmla="*/ 169374 h 215903"/>
                <a:gd name="connsiteX77" fmla="*/ 126844 w 216760"/>
                <a:gd name="connsiteY77" fmla="*/ 175603 h 215903"/>
                <a:gd name="connsiteX78" fmla="*/ 118339 w 216760"/>
                <a:gd name="connsiteY78" fmla="*/ 177727 h 215903"/>
                <a:gd name="connsiteX79" fmla="*/ 114424 w 216760"/>
                <a:gd name="connsiteY79" fmla="*/ 185566 h 215903"/>
                <a:gd name="connsiteX80" fmla="*/ 108804 w 216760"/>
                <a:gd name="connsiteY80" fmla="*/ 196806 h 215903"/>
                <a:gd name="connsiteX81" fmla="*/ 107175 w 216760"/>
                <a:gd name="connsiteY81" fmla="*/ 196806 h 215903"/>
                <a:gd name="connsiteX82" fmla="*/ 101460 w 216760"/>
                <a:gd name="connsiteY82" fmla="*/ 184928 h 215903"/>
                <a:gd name="connsiteX83" fmla="*/ 97584 w 216760"/>
                <a:gd name="connsiteY83" fmla="*/ 176860 h 215903"/>
                <a:gd name="connsiteX84" fmla="*/ 88906 w 216760"/>
                <a:gd name="connsiteY84" fmla="*/ 174689 h 215903"/>
                <a:gd name="connsiteX85" fmla="*/ 73781 w 216760"/>
                <a:gd name="connsiteY85" fmla="*/ 168469 h 215903"/>
                <a:gd name="connsiteX86" fmla="*/ 66275 w 216760"/>
                <a:gd name="connsiteY86" fmla="*/ 164182 h 215903"/>
                <a:gd name="connsiteX87" fmla="*/ 58102 w 216760"/>
                <a:gd name="connsiteY87" fmla="*/ 167040 h 215903"/>
                <a:gd name="connsiteX88" fmla="*/ 45787 w 216760"/>
                <a:gd name="connsiteY88" fmla="*/ 171298 h 215903"/>
                <a:gd name="connsiteX89" fmla="*/ 44520 w 216760"/>
                <a:gd name="connsiteY89" fmla="*/ 170021 h 215903"/>
                <a:gd name="connsiteX90" fmla="*/ 48778 w 216760"/>
                <a:gd name="connsiteY90" fmla="*/ 157705 h 215903"/>
                <a:gd name="connsiteX91" fmla="*/ 51635 w 216760"/>
                <a:gd name="connsiteY91" fmla="*/ 149533 h 215903"/>
                <a:gd name="connsiteX92" fmla="*/ 47349 w 216760"/>
                <a:gd name="connsiteY92" fmla="*/ 142027 h 215903"/>
                <a:gd name="connsiteX93" fmla="*/ 41119 w 216760"/>
                <a:gd name="connsiteY93" fmla="*/ 126902 h 215903"/>
                <a:gd name="connsiteX94" fmla="*/ 38957 w 216760"/>
                <a:gd name="connsiteY94" fmla="*/ 118215 h 215903"/>
                <a:gd name="connsiteX95" fmla="*/ 30890 w 216760"/>
                <a:gd name="connsiteY95" fmla="*/ 114348 h 215903"/>
                <a:gd name="connsiteX96" fmla="*/ 19021 w 216760"/>
                <a:gd name="connsiteY96" fmla="*/ 108633 h 2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60" h="215903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061"/>
                  </a:lnTo>
                  <a:cubicBezTo>
                    <a:pt x="70588" y="188703"/>
                    <a:pt x="77305" y="191451"/>
                    <a:pt x="84306" y="193224"/>
                  </a:cubicBezTo>
                  <a:lnTo>
                    <a:pt x="95183" y="215903"/>
                  </a:lnTo>
                  <a:lnTo>
                    <a:pt x="120577" y="215903"/>
                  </a:lnTo>
                  <a:lnTo>
                    <a:pt x="131464" y="194129"/>
                  </a:lnTo>
                  <a:cubicBezTo>
                    <a:pt x="138481" y="192359"/>
                    <a:pt x="145215" y="189611"/>
                    <a:pt x="151467" y="185966"/>
                  </a:cubicBezTo>
                  <a:lnTo>
                    <a:pt x="175041" y="194129"/>
                  </a:lnTo>
                  <a:lnTo>
                    <a:pt x="193186" y="175984"/>
                  </a:lnTo>
                  <a:lnTo>
                    <a:pt x="185023" y="152400"/>
                  </a:lnTo>
                  <a:cubicBezTo>
                    <a:pt x="188951" y="146198"/>
                    <a:pt x="192003" y="139483"/>
                    <a:pt x="194091" y="132445"/>
                  </a:cubicBezTo>
                  <a:lnTo>
                    <a:pt x="216760" y="121558"/>
                  </a:lnTo>
                  <a:lnTo>
                    <a:pt x="216760" y="94345"/>
                  </a:lnTo>
                  <a:lnTo>
                    <a:pt x="194091" y="83458"/>
                  </a:lnTo>
                  <a:cubicBezTo>
                    <a:pt x="192318" y="76456"/>
                    <a:pt x="189571" y="69739"/>
                    <a:pt x="185928" y="63503"/>
                  </a:cubicBezTo>
                  <a:lnTo>
                    <a:pt x="194091" y="39910"/>
                  </a:lnTo>
                  <a:lnTo>
                    <a:pt x="175993" y="21812"/>
                  </a:lnTo>
                  <a:lnTo>
                    <a:pt x="152410" y="29975"/>
                  </a:lnTo>
                  <a:cubicBezTo>
                    <a:pt x="146174" y="26330"/>
                    <a:pt x="139457" y="23582"/>
                    <a:pt x="132455" y="21812"/>
                  </a:cubicBezTo>
                  <a:lnTo>
                    <a:pt x="121529" y="0"/>
                  </a:lnTo>
                  <a:lnTo>
                    <a:pt x="96136" y="0"/>
                  </a:lnTo>
                  <a:lnTo>
                    <a:pt x="85249" y="22679"/>
                  </a:lnTo>
                  <a:cubicBezTo>
                    <a:pt x="78230" y="24444"/>
                    <a:pt x="71496" y="27193"/>
                    <a:pt x="65246" y="30842"/>
                  </a:cubicBezTo>
                  <a:lnTo>
                    <a:pt x="41672" y="22679"/>
                  </a:lnTo>
                  <a:lnTo>
                    <a:pt x="23574" y="40824"/>
                  </a:lnTo>
                  <a:lnTo>
                    <a:pt x="30832" y="64408"/>
                  </a:lnTo>
                  <a:cubicBezTo>
                    <a:pt x="27191" y="70645"/>
                    <a:pt x="24443" y="77362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45" y="138540"/>
                    <a:pt x="27193" y="145257"/>
                    <a:pt x="30832" y="151495"/>
                  </a:cubicBezTo>
                  <a:close/>
                  <a:moveTo>
                    <a:pt x="19050" y="107232"/>
                  </a:moveTo>
                  <a:lnTo>
                    <a:pt x="30918" y="101517"/>
                  </a:lnTo>
                  <a:lnTo>
                    <a:pt x="38986" y="97650"/>
                  </a:lnTo>
                  <a:lnTo>
                    <a:pt x="41148" y="88964"/>
                  </a:lnTo>
                  <a:cubicBezTo>
                    <a:pt x="42497" y="83651"/>
                    <a:pt x="44594" y="78559"/>
                    <a:pt x="47377" y="73838"/>
                  </a:cubicBezTo>
                  <a:lnTo>
                    <a:pt x="51464" y="66675"/>
                  </a:lnTo>
                  <a:lnTo>
                    <a:pt x="49044" y="58788"/>
                  </a:lnTo>
                  <a:lnTo>
                    <a:pt x="45158" y="46158"/>
                  </a:lnTo>
                  <a:lnTo>
                    <a:pt x="46758" y="44567"/>
                  </a:lnTo>
                  <a:lnTo>
                    <a:pt x="59065" y="48825"/>
                  </a:lnTo>
                  <a:lnTo>
                    <a:pt x="67237" y="51683"/>
                  </a:lnTo>
                  <a:lnTo>
                    <a:pt x="74752" y="47396"/>
                  </a:lnTo>
                  <a:cubicBezTo>
                    <a:pt x="79468" y="44609"/>
                    <a:pt x="84558" y="42512"/>
                    <a:pt x="89868" y="41167"/>
                  </a:cubicBezTo>
                  <a:lnTo>
                    <a:pt x="98555" y="38995"/>
                  </a:lnTo>
                  <a:lnTo>
                    <a:pt x="102422" y="30928"/>
                  </a:lnTo>
                  <a:lnTo>
                    <a:pt x="108137" y="19060"/>
                  </a:lnTo>
                  <a:lnTo>
                    <a:pt x="109776" y="19060"/>
                  </a:lnTo>
                  <a:lnTo>
                    <a:pt x="115395" y="30299"/>
                  </a:lnTo>
                  <a:lnTo>
                    <a:pt x="119301" y="38100"/>
                  </a:lnTo>
                  <a:lnTo>
                    <a:pt x="127797" y="40224"/>
                  </a:lnTo>
                  <a:cubicBezTo>
                    <a:pt x="133108" y="41569"/>
                    <a:pt x="138201" y="43664"/>
                    <a:pt x="142923" y="46444"/>
                  </a:cubicBezTo>
                  <a:lnTo>
                    <a:pt x="150428" y="50740"/>
                  </a:lnTo>
                  <a:lnTo>
                    <a:pt x="158601" y="47882"/>
                  </a:lnTo>
                  <a:lnTo>
                    <a:pt x="170917" y="43615"/>
                  </a:lnTo>
                  <a:lnTo>
                    <a:pt x="172183" y="44891"/>
                  </a:lnTo>
                  <a:lnTo>
                    <a:pt x="167878" y="57274"/>
                  </a:lnTo>
                  <a:lnTo>
                    <a:pt x="165021" y="65437"/>
                  </a:lnTo>
                  <a:lnTo>
                    <a:pt x="169307" y="72952"/>
                  </a:lnTo>
                  <a:cubicBezTo>
                    <a:pt x="172092" y="77673"/>
                    <a:pt x="174189" y="82766"/>
                    <a:pt x="175536" y="88078"/>
                  </a:cubicBezTo>
                  <a:lnTo>
                    <a:pt x="177698" y="96755"/>
                  </a:lnTo>
                  <a:lnTo>
                    <a:pt x="185766" y="100632"/>
                  </a:lnTo>
                  <a:lnTo>
                    <a:pt x="197634" y="106347"/>
                  </a:lnTo>
                  <a:lnTo>
                    <a:pt x="197634" y="109538"/>
                  </a:lnTo>
                  <a:lnTo>
                    <a:pt x="185766" y="115253"/>
                  </a:lnTo>
                  <a:lnTo>
                    <a:pt x="177698" y="119120"/>
                  </a:lnTo>
                  <a:lnTo>
                    <a:pt x="175536" y="127806"/>
                  </a:lnTo>
                  <a:cubicBezTo>
                    <a:pt x="173823" y="133136"/>
                    <a:pt x="171425" y="138220"/>
                    <a:pt x="168402" y="142932"/>
                  </a:cubicBezTo>
                  <a:lnTo>
                    <a:pt x="164116" y="150438"/>
                  </a:lnTo>
                  <a:lnTo>
                    <a:pt x="166973" y="158610"/>
                  </a:lnTo>
                  <a:lnTo>
                    <a:pt x="171231" y="170926"/>
                  </a:lnTo>
                  <a:lnTo>
                    <a:pt x="169955" y="172202"/>
                  </a:lnTo>
                  <a:lnTo>
                    <a:pt x="157648" y="167945"/>
                  </a:lnTo>
                  <a:lnTo>
                    <a:pt x="149476" y="165087"/>
                  </a:lnTo>
                  <a:lnTo>
                    <a:pt x="141961" y="169374"/>
                  </a:lnTo>
                  <a:cubicBezTo>
                    <a:pt x="137245" y="172161"/>
                    <a:pt x="132155" y="174258"/>
                    <a:pt x="126844" y="175603"/>
                  </a:cubicBezTo>
                  <a:lnTo>
                    <a:pt x="118339" y="177727"/>
                  </a:lnTo>
                  <a:lnTo>
                    <a:pt x="114424" y="185566"/>
                  </a:lnTo>
                  <a:lnTo>
                    <a:pt x="108804" y="196806"/>
                  </a:lnTo>
                  <a:lnTo>
                    <a:pt x="107175" y="196806"/>
                  </a:lnTo>
                  <a:lnTo>
                    <a:pt x="101460" y="184928"/>
                  </a:lnTo>
                  <a:lnTo>
                    <a:pt x="97584" y="176860"/>
                  </a:lnTo>
                  <a:lnTo>
                    <a:pt x="88906" y="174689"/>
                  </a:lnTo>
                  <a:cubicBezTo>
                    <a:pt x="83593" y="173347"/>
                    <a:pt x="78500" y="171253"/>
                    <a:pt x="73781" y="168469"/>
                  </a:cubicBezTo>
                  <a:lnTo>
                    <a:pt x="66275" y="164182"/>
                  </a:lnTo>
                  <a:lnTo>
                    <a:pt x="58102" y="167040"/>
                  </a:lnTo>
                  <a:lnTo>
                    <a:pt x="45787" y="171298"/>
                  </a:lnTo>
                  <a:lnTo>
                    <a:pt x="44520" y="170021"/>
                  </a:lnTo>
                  <a:lnTo>
                    <a:pt x="48778" y="157705"/>
                  </a:lnTo>
                  <a:lnTo>
                    <a:pt x="51635" y="149533"/>
                  </a:lnTo>
                  <a:lnTo>
                    <a:pt x="47349" y="142027"/>
                  </a:lnTo>
                  <a:cubicBezTo>
                    <a:pt x="44567" y="137306"/>
                    <a:pt x="42470" y="132213"/>
                    <a:pt x="41119" y="126902"/>
                  </a:cubicBezTo>
                  <a:lnTo>
                    <a:pt x="38957" y="118215"/>
                  </a:lnTo>
                  <a:lnTo>
                    <a:pt x="30890" y="114348"/>
                  </a:lnTo>
                  <a:lnTo>
                    <a:pt x="19021" y="1086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EE8868-F83B-6CD2-72B9-069EAA953848}"/>
                </a:ext>
              </a:extLst>
            </p:cNvPr>
            <p:cNvSpPr/>
            <p:nvPr/>
          </p:nvSpPr>
          <p:spPr>
            <a:xfrm>
              <a:off x="11989559" y="243061"/>
              <a:ext cx="648013" cy="769137"/>
            </a:xfrm>
            <a:custGeom>
              <a:avLst/>
              <a:gdLst>
                <a:gd name="connsiteX0" fmla="*/ 112614 w 648013"/>
                <a:gd name="connsiteY0" fmla="*/ 528089 h 769137"/>
                <a:gd name="connsiteX1" fmla="*/ 112614 w 648013"/>
                <a:gd name="connsiteY1" fmla="*/ 769138 h 769137"/>
                <a:gd name="connsiteX2" fmla="*/ 413604 w 648013"/>
                <a:gd name="connsiteY2" fmla="*/ 769138 h 769137"/>
                <a:gd name="connsiteX3" fmla="*/ 413604 w 648013"/>
                <a:gd name="connsiteY3" fmla="*/ 654838 h 769137"/>
                <a:gd name="connsiteX4" fmla="*/ 460277 w 648013"/>
                <a:gd name="connsiteY4" fmla="*/ 654838 h 769137"/>
                <a:gd name="connsiteX5" fmla="*/ 540287 w 648013"/>
                <a:gd name="connsiteY5" fmla="*/ 621500 h 769137"/>
                <a:gd name="connsiteX6" fmla="*/ 572672 w 648013"/>
                <a:gd name="connsiteY6" fmla="*/ 540538 h 769137"/>
                <a:gd name="connsiteX7" fmla="*/ 572672 w 648013"/>
                <a:gd name="connsiteY7" fmla="*/ 483388 h 769137"/>
                <a:gd name="connsiteX8" fmla="*/ 614582 w 648013"/>
                <a:gd name="connsiteY8" fmla="*/ 483388 h 769137"/>
                <a:gd name="connsiteX9" fmla="*/ 638394 w 648013"/>
                <a:gd name="connsiteY9" fmla="*/ 416713 h 769137"/>
                <a:gd name="connsiteX10" fmla="*/ 572672 w 648013"/>
                <a:gd name="connsiteY10" fmla="*/ 302413 h 769137"/>
                <a:gd name="connsiteX11" fmla="*/ 572672 w 648013"/>
                <a:gd name="connsiteY11" fmla="*/ 297650 h 769137"/>
                <a:gd name="connsiteX12" fmla="*/ 297646 w 648013"/>
                <a:gd name="connsiteY12" fmla="*/ 223 h 769137"/>
                <a:gd name="connsiteX13" fmla="*/ 219 w 648013"/>
                <a:gd name="connsiteY13" fmla="*/ 275248 h 769137"/>
                <a:gd name="connsiteX14" fmla="*/ 219 w 648013"/>
                <a:gd name="connsiteY14" fmla="*/ 297650 h 769137"/>
                <a:gd name="connsiteX15" fmla="*/ 112614 w 648013"/>
                <a:gd name="connsiteY15" fmla="*/ 528089 h 769137"/>
                <a:gd name="connsiteX16" fmla="*/ 149914 w 648013"/>
                <a:gd name="connsiteY16" fmla="*/ 56687 h 769137"/>
                <a:gd name="connsiteX17" fmla="*/ 516368 w 648013"/>
                <a:gd name="connsiteY17" fmla="*/ 150027 h 769137"/>
                <a:gd name="connsiteX18" fmla="*/ 553669 w 648013"/>
                <a:gd name="connsiteY18" fmla="*/ 296831 h 769137"/>
                <a:gd name="connsiteX19" fmla="*/ 553669 w 648013"/>
                <a:gd name="connsiteY19" fmla="*/ 307366 h 769137"/>
                <a:gd name="connsiteX20" fmla="*/ 556203 w 648013"/>
                <a:gd name="connsiteY20" fmla="*/ 311776 h 769137"/>
                <a:gd name="connsiteX21" fmla="*/ 621926 w 648013"/>
                <a:gd name="connsiteY21" fmla="*/ 426076 h 769137"/>
                <a:gd name="connsiteX22" fmla="*/ 622183 w 648013"/>
                <a:gd name="connsiteY22" fmla="*/ 426514 h 769137"/>
                <a:gd name="connsiteX23" fmla="*/ 622459 w 648013"/>
                <a:gd name="connsiteY23" fmla="*/ 426943 h 769137"/>
                <a:gd name="connsiteX24" fmla="*/ 627279 w 648013"/>
                <a:gd name="connsiteY24" fmla="*/ 453717 h 769137"/>
                <a:gd name="connsiteX25" fmla="*/ 613334 w 648013"/>
                <a:gd name="connsiteY25" fmla="*/ 464195 h 769137"/>
                <a:gd name="connsiteX26" fmla="*/ 553622 w 648013"/>
                <a:gd name="connsiteY26" fmla="*/ 464195 h 769137"/>
                <a:gd name="connsiteX27" fmla="*/ 553622 w 648013"/>
                <a:gd name="connsiteY27" fmla="*/ 540395 h 769137"/>
                <a:gd name="connsiteX28" fmla="*/ 526809 w 648013"/>
                <a:gd name="connsiteY28" fmla="*/ 607918 h 769137"/>
                <a:gd name="connsiteX29" fmla="*/ 460277 w 648013"/>
                <a:gd name="connsiteY29" fmla="*/ 635759 h 769137"/>
                <a:gd name="connsiteX30" fmla="*/ 394554 w 648013"/>
                <a:gd name="connsiteY30" fmla="*/ 635759 h 769137"/>
                <a:gd name="connsiteX31" fmla="*/ 394554 w 648013"/>
                <a:gd name="connsiteY31" fmla="*/ 750059 h 769137"/>
                <a:gd name="connsiteX32" fmla="*/ 131664 w 648013"/>
                <a:gd name="connsiteY32" fmla="*/ 750059 h 769137"/>
                <a:gd name="connsiteX33" fmla="*/ 131664 w 648013"/>
                <a:gd name="connsiteY33" fmla="*/ 518745 h 769137"/>
                <a:gd name="connsiteX34" fmla="*/ 124273 w 648013"/>
                <a:gd name="connsiteY34" fmla="*/ 513030 h 769137"/>
                <a:gd name="connsiteX35" fmla="*/ 19269 w 648013"/>
                <a:gd name="connsiteY35" fmla="*/ 297517 h 769137"/>
                <a:gd name="connsiteX36" fmla="*/ 19269 w 648013"/>
                <a:gd name="connsiteY36" fmla="*/ 297174 h 769137"/>
                <a:gd name="connsiteX37" fmla="*/ 19269 w 648013"/>
                <a:gd name="connsiteY37" fmla="*/ 296831 h 769137"/>
                <a:gd name="connsiteX38" fmla="*/ 149924 w 648013"/>
                <a:gd name="connsiteY38" fmla="*/ 56687 h 76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48013" h="769137">
                  <a:moveTo>
                    <a:pt x="112614" y="528089"/>
                  </a:moveTo>
                  <a:lnTo>
                    <a:pt x="112614" y="769138"/>
                  </a:lnTo>
                  <a:lnTo>
                    <a:pt x="413604" y="769138"/>
                  </a:lnTo>
                  <a:lnTo>
                    <a:pt x="413604" y="654838"/>
                  </a:lnTo>
                  <a:lnTo>
                    <a:pt x="460277" y="654838"/>
                  </a:lnTo>
                  <a:cubicBezTo>
                    <a:pt x="490314" y="654784"/>
                    <a:pt x="519098" y="642790"/>
                    <a:pt x="540287" y="621500"/>
                  </a:cubicBezTo>
                  <a:cubicBezTo>
                    <a:pt x="561182" y="599740"/>
                    <a:pt x="572796" y="570706"/>
                    <a:pt x="572672" y="540538"/>
                  </a:cubicBezTo>
                  <a:lnTo>
                    <a:pt x="572672" y="483388"/>
                  </a:lnTo>
                  <a:lnTo>
                    <a:pt x="614582" y="483388"/>
                  </a:lnTo>
                  <a:cubicBezTo>
                    <a:pt x="639347" y="480530"/>
                    <a:pt x="661254" y="451955"/>
                    <a:pt x="638394" y="416713"/>
                  </a:cubicBezTo>
                  <a:lnTo>
                    <a:pt x="572672" y="302413"/>
                  </a:lnTo>
                  <a:lnTo>
                    <a:pt x="572672" y="297650"/>
                  </a:lnTo>
                  <a:cubicBezTo>
                    <a:pt x="578858" y="139572"/>
                    <a:pt x="455725" y="6409"/>
                    <a:pt x="297646" y="223"/>
                  </a:cubicBezTo>
                  <a:cubicBezTo>
                    <a:pt x="139568" y="-5963"/>
                    <a:pt x="6406" y="117171"/>
                    <a:pt x="219" y="275248"/>
                  </a:cubicBezTo>
                  <a:cubicBezTo>
                    <a:pt x="-73" y="282713"/>
                    <a:pt x="-73" y="290186"/>
                    <a:pt x="219" y="297650"/>
                  </a:cubicBezTo>
                  <a:cubicBezTo>
                    <a:pt x="-109" y="387744"/>
                    <a:pt x="41416" y="472882"/>
                    <a:pt x="112614" y="528089"/>
                  </a:cubicBezTo>
                  <a:close/>
                  <a:moveTo>
                    <a:pt x="149914" y="56687"/>
                  </a:moveTo>
                  <a:cubicBezTo>
                    <a:pt x="276882" y="-18731"/>
                    <a:pt x="440950" y="23059"/>
                    <a:pt x="516368" y="150027"/>
                  </a:cubicBezTo>
                  <a:cubicBezTo>
                    <a:pt x="542691" y="194344"/>
                    <a:pt x="555645" y="245324"/>
                    <a:pt x="553669" y="296831"/>
                  </a:cubicBezTo>
                  <a:lnTo>
                    <a:pt x="553669" y="307366"/>
                  </a:lnTo>
                  <a:lnTo>
                    <a:pt x="556203" y="311776"/>
                  </a:lnTo>
                  <a:lnTo>
                    <a:pt x="621926" y="426076"/>
                  </a:lnTo>
                  <a:lnTo>
                    <a:pt x="622183" y="426514"/>
                  </a:lnTo>
                  <a:lnTo>
                    <a:pt x="622459" y="426943"/>
                  </a:lnTo>
                  <a:cubicBezTo>
                    <a:pt x="628644" y="434407"/>
                    <a:pt x="630471" y="444564"/>
                    <a:pt x="627279" y="453717"/>
                  </a:cubicBezTo>
                  <a:cubicBezTo>
                    <a:pt x="624577" y="459242"/>
                    <a:pt x="619393" y="463139"/>
                    <a:pt x="613334" y="464195"/>
                  </a:cubicBezTo>
                  <a:lnTo>
                    <a:pt x="553622" y="464195"/>
                  </a:lnTo>
                  <a:lnTo>
                    <a:pt x="553622" y="540395"/>
                  </a:lnTo>
                  <a:cubicBezTo>
                    <a:pt x="553724" y="565517"/>
                    <a:pt x="544118" y="589709"/>
                    <a:pt x="526809" y="607918"/>
                  </a:cubicBezTo>
                  <a:cubicBezTo>
                    <a:pt x="509244" y="625717"/>
                    <a:pt x="485284" y="635744"/>
                    <a:pt x="460277" y="635759"/>
                  </a:cubicBezTo>
                  <a:lnTo>
                    <a:pt x="394554" y="635759"/>
                  </a:lnTo>
                  <a:lnTo>
                    <a:pt x="394554" y="750059"/>
                  </a:lnTo>
                  <a:lnTo>
                    <a:pt x="131664" y="750059"/>
                  </a:lnTo>
                  <a:lnTo>
                    <a:pt x="131664" y="518745"/>
                  </a:lnTo>
                  <a:lnTo>
                    <a:pt x="124273" y="513030"/>
                  </a:lnTo>
                  <a:cubicBezTo>
                    <a:pt x="57580" y="461497"/>
                    <a:pt x="18748" y="381798"/>
                    <a:pt x="19269" y="297517"/>
                  </a:cubicBezTo>
                  <a:lnTo>
                    <a:pt x="19269" y="297174"/>
                  </a:lnTo>
                  <a:lnTo>
                    <a:pt x="19269" y="296831"/>
                  </a:lnTo>
                  <a:cubicBezTo>
                    <a:pt x="15402" y="198860"/>
                    <a:pt x="65567" y="106658"/>
                    <a:pt x="149924" y="566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8FA3AA68-E161-73F6-B4C5-77D520928E45}"/>
              </a:ext>
            </a:extLst>
          </p:cNvPr>
          <p:cNvSpPr/>
          <p:nvPr/>
        </p:nvSpPr>
        <p:spPr>
          <a:xfrm>
            <a:off x="7096756" y="2553714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>
                <a:latin typeface="Aptos (Body)"/>
              </a:rPr>
              <a:t>	Pocos conjuntos de datos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1BEFA9E-C5C1-B822-8668-99D6E6328FA0}"/>
              </a:ext>
            </a:extLst>
          </p:cNvPr>
          <p:cNvSpPr/>
          <p:nvPr/>
        </p:nvSpPr>
        <p:spPr>
          <a:xfrm>
            <a:off x="7096755" y="3296687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Comparar con otras series temporales de la TS Pile, donde MOMENT ha demostrado su eficacia.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27F175DA-6456-A18D-0431-4DD7F62A2072}"/>
              </a:ext>
            </a:extLst>
          </p:cNvPr>
          <p:cNvSpPr/>
          <p:nvPr/>
        </p:nvSpPr>
        <p:spPr>
          <a:xfrm>
            <a:off x="7111013" y="4474981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>
                <a:latin typeface="Aptos (Body)"/>
              </a:rPr>
              <a:t>Técnicas de ajuste fino ¿sesgadas?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AEE81E3B-2D5C-0BD0-3DB6-A32964EC885B}"/>
              </a:ext>
            </a:extLst>
          </p:cNvPr>
          <p:cNvSpPr/>
          <p:nvPr/>
        </p:nvSpPr>
        <p:spPr>
          <a:xfrm>
            <a:off x="7111012" y="5217954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Probar otras técnicas de ajuste fino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C91263-EC2B-AF45-50DF-542448399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26D2B77-31A1-E4A7-C55F-53D427AD94AC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FD421-4E13-0546-455C-A92809D996B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8E0C3D-EB92-CBB0-D6DF-A1DECEF24B0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795AA4-89AF-59C3-F823-8B17F0B9C0E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19FD86-513B-7E55-843B-B90B550691D9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58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0"/>
    </mc:Choice>
    <mc:Fallback xmlns="">
      <p:transition spd="slow" advTm="3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33D0-C865-56F1-F324-0166EE7C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9CC5D3-A26D-4240-275C-27EEED75E739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4CA-21BE-9CEC-8C3B-2887E3F8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73B2F-E376-9CBE-7936-F71BAD85198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Problemas a solventar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00E176-6FB9-8E63-FA1D-40F475E6C3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67</a:t>
            </a:fld>
            <a:endParaRPr lang="es-E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9A956A-3AE2-63E2-7C8F-D6C1222B4470}"/>
              </a:ext>
            </a:extLst>
          </p:cNvPr>
          <p:cNvGrpSpPr/>
          <p:nvPr/>
        </p:nvGrpSpPr>
        <p:grpSpPr>
          <a:xfrm>
            <a:off x="11353800" y="6453113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7C058-2B6E-6CC9-2F74-CBA9EA5E625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69513B-79F1-91A7-FD97-338FCE07328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6A8DDF-6DC4-8431-A9EF-FF789DDDB32E}"/>
              </a:ext>
            </a:extLst>
          </p:cNvPr>
          <p:cNvSpPr/>
          <p:nvPr/>
        </p:nvSpPr>
        <p:spPr>
          <a:xfrm rot="10800000">
            <a:off x="11517235" y="647337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B84CA22-9AFE-9C2E-3B09-92C1291711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6E1B8FA-8641-5171-92F2-20CFA3BF0D26}"/>
              </a:ext>
            </a:extLst>
          </p:cNvPr>
          <p:cNvSpPr/>
          <p:nvPr/>
        </p:nvSpPr>
        <p:spPr>
          <a:xfrm>
            <a:off x="1212240" y="1521620"/>
            <a:ext cx="7593557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 b="1" dirty="0"/>
              <a:t>Limitaciones de escalabilidad</a:t>
            </a:r>
          </a:p>
          <a:p>
            <a:r>
              <a:rPr lang="es-ES" sz="2000" dirty="0">
                <a:solidFill>
                  <a:srgbClr val="FF0000"/>
                </a:solidFill>
              </a:rPr>
              <a:t>✗ </a:t>
            </a:r>
            <a:r>
              <a:rPr lang="es-ES" sz="2000" dirty="0"/>
              <a:t>Análisis con MTSAE o MOMENT de series largas. 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Sí se ha conseguido el análisis previo con MPLOT (</a:t>
            </a:r>
            <a:r>
              <a:rPr lang="es-ES" sz="2000" dirty="0" err="1"/>
              <a:t>univariables</a:t>
            </a:r>
            <a:r>
              <a:rPr lang="es-ES" sz="2000" dirty="0"/>
              <a:t>).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6C48FBDF-C6FA-57B8-B292-921FB4277789}"/>
              </a:ext>
            </a:extLst>
          </p:cNvPr>
          <p:cNvSpPr/>
          <p:nvPr/>
        </p:nvSpPr>
        <p:spPr>
          <a:xfrm>
            <a:off x="1212240" y="3099312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 b="1"/>
              <a:t>Precisión del espacio latente (no fácilmente interpretable)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Otras distancias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s-ES" sz="2000"/>
              <a:t>Otras técnicas de ajuste fino para ganar precisión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487199A-3D10-F35E-6ECA-9414BACC1962}"/>
              </a:ext>
            </a:extLst>
          </p:cNvPr>
          <p:cNvSpPr/>
          <p:nvPr/>
        </p:nvSpPr>
        <p:spPr>
          <a:xfrm>
            <a:off x="1212240" y="4637227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/>
              <a:t>A</a:t>
            </a:r>
            <a:r>
              <a:rPr lang="es-ES" sz="2200" b="1"/>
              <a:t>nálisis previo (no admite series temporales multivariables)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</a:t>
            </a:r>
            <a:r>
              <a:rPr lang="es-ES" sz="2000" err="1"/>
              <a:t>MatrixProfile</a:t>
            </a:r>
            <a:r>
              <a:rPr lang="es-ES" sz="2000"/>
              <a:t> multidimensional.</a:t>
            </a:r>
          </a:p>
          <a:p>
            <a:endParaRPr lang="es-E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4A78801-55C0-BF4B-FA24-1CF519E65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7FBF11B-9B79-241F-7512-23234C293849}"/>
              </a:ext>
            </a:extLst>
          </p:cNvPr>
          <p:cNvGrpSpPr/>
          <p:nvPr/>
        </p:nvGrpSpPr>
        <p:grpSpPr>
          <a:xfrm>
            <a:off x="0" y="13106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84862D-4B2D-71AE-9C15-8CCC7C1246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51BE79-D6E7-E8EF-A451-7B1164AEA0C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B823E-59D2-605D-1E86-FEBCCDA94B5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47CBC9-76BB-4C63-911A-9EEA2FF93A6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709D9-E31C-E0F6-798F-C1E0323C490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89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8"/>
    </mc:Choice>
    <mc:Fallback xmlns="">
      <p:transition spd="slow" advTm="3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8BFB-4835-D42B-097A-367577D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FCE070-2D80-31B8-6CDB-344EF2CC1A1C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5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2BC92F-C716-8E0C-5300-343D8B2CC7EF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Conclusiones y trabajo futuro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17D7-7572-FEAE-5789-90570A03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68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69C15B-DF44-840B-EF19-58CA11A9136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7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"/>
    </mc:Choice>
    <mc:Fallback xmlns="">
      <p:transition spd="slow" advTm="176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2A86A-750D-CD32-6606-ABC63085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0F0CB72-7CC8-42C0-271D-F6B81150966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8B7DA6-F892-41D4-1F9B-47438DDED8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Conclusiones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7CFA-EDD3-3693-704A-003FDB9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69</a:t>
            </a:fld>
            <a:endParaRPr lang="es-ES" noProof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34B6BAB-495F-86E0-18A3-36BF400962E1}"/>
              </a:ext>
            </a:extLst>
          </p:cNvPr>
          <p:cNvSpPr/>
          <p:nvPr/>
        </p:nvSpPr>
        <p:spPr>
          <a:xfrm>
            <a:off x="917359" y="1724459"/>
            <a:ext cx="7593557" cy="246210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ha logrado</a:t>
            </a:r>
          </a:p>
          <a:p>
            <a:endParaRPr lang="es-ES" sz="2000" b="1" dirty="0"/>
          </a:p>
          <a:p>
            <a:r>
              <a:rPr lang="es-ES" sz="2000" b="1" dirty="0"/>
              <a:t>Aplicación útil</a:t>
            </a:r>
            <a:r>
              <a:rPr lang="es-ES" sz="2000" dirty="0"/>
              <a:t> para el análisis de series temporales </a:t>
            </a:r>
            <a:r>
              <a:rPr lang="es-ES" sz="2000" b="1" dirty="0"/>
              <a:t>con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 err="1"/>
              <a:t>MPlot</a:t>
            </a:r>
            <a:r>
              <a:rPr lang="es-ES" sz="2000" dirty="0"/>
              <a:t> y Matrix </a:t>
            </a:r>
            <a:r>
              <a:rPr lang="es-ES" sz="2000" dirty="0" err="1"/>
              <a:t>profile</a:t>
            </a:r>
            <a:endParaRPr lang="es-ES" sz="2000" dirty="0"/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Distintos modelos de DL (+ fundacionales)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Posibilidad de ajuste fino adaptado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En el momento de uso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Usando datos originales o preprocesados</a:t>
            </a:r>
          </a:p>
          <a:p>
            <a:r>
              <a:rPr lang="es-ES" sz="2000" b="1" dirty="0"/>
              <a:t> ⤷ </a:t>
            </a:r>
            <a:r>
              <a:rPr lang="es-ES" sz="2000" dirty="0"/>
              <a:t>Versátil</a:t>
            </a:r>
          </a:p>
          <a:p>
            <a:endParaRPr lang="es-ES" sz="2000" b="1" dirty="0"/>
          </a:p>
          <a:p>
            <a:endParaRPr lang="es-ES" sz="2000" b="1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DE62ACC-CAF2-A8C3-EBCF-FDE4FD1DE966}"/>
              </a:ext>
            </a:extLst>
          </p:cNvPr>
          <p:cNvSpPr/>
          <p:nvPr/>
        </p:nvSpPr>
        <p:spPr>
          <a:xfrm>
            <a:off x="917359" y="4713507"/>
            <a:ext cx="7593557" cy="175651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puede mejorar</a:t>
            </a:r>
          </a:p>
          <a:p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Escalabilidad</a:t>
            </a: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Interpretabilidad</a:t>
            </a:r>
          </a:p>
          <a:p>
            <a:r>
              <a:rPr lang="es-ES" sz="2000" b="1" dirty="0"/>
              <a:t>⤷ </a:t>
            </a:r>
            <a:r>
              <a:rPr lang="es-ES" sz="2000" dirty="0"/>
              <a:t>En univariantes, los </a:t>
            </a:r>
            <a:r>
              <a:rPr lang="es-ES" sz="2000" dirty="0" err="1"/>
              <a:t>MPlot</a:t>
            </a:r>
            <a:r>
              <a:rPr lang="es-ES" sz="2000" dirty="0"/>
              <a:t> nos apoyan</a:t>
            </a:r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1298FEE-B4F3-CFBC-B64B-87979B20E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713768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857498E-7E33-B0EF-6161-6B23D997F4F1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15358C-C4DB-4F53-ED03-0EA06BB751B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67B613-DC25-479D-0375-C2851B90E7C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BAC8CA-C54C-D924-B523-113538C3FCC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15A73C-9E37-5C0E-EAF5-FAF35792887B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901636-3E5B-A5CA-C567-AAE59745986B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40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30641-CF4C-8C02-CBEC-28BE1F6F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1EABDA-D6BD-31D1-A779-7856505FD9F3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882534-6EC8-D0AA-856A-5010119410A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5EA1-FD29-FBF5-7F2D-8AED9E46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</a:t>
            </a:fld>
            <a:endParaRPr lang="es-E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613970-4109-F164-A7E6-FD2B5350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904" y="1602574"/>
            <a:ext cx="10190093" cy="40896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C7EEA8-A1C8-C1B1-CD7E-A40DBAE5DFAA}"/>
              </a:ext>
            </a:extLst>
          </p:cNvPr>
          <p:cNvGrpSpPr/>
          <p:nvPr/>
        </p:nvGrpSpPr>
        <p:grpSpPr>
          <a:xfrm>
            <a:off x="9437410" y="5477974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40363A1F-61C3-3C05-68A6-4D91DF19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52BB473D-81CD-5755-A3BF-93D4FFFA6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83A9BBC-1A69-91D5-2992-F6D852D6C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63A521-5EA5-FCC2-F804-A9CCCEEABDA0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b="1" dirty="0"/>
              <a:t>Demanda</a:t>
            </a:r>
            <a:r>
              <a:rPr lang="es-ES" sz="1900" dirty="0"/>
              <a:t> real de </a:t>
            </a:r>
            <a:r>
              <a:rPr lang="es-ES" sz="1900" b="1" dirty="0"/>
              <a:t>energía eléctrica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dirty="0"/>
              <a:t>el día 28 de abril de 2025 en la </a:t>
            </a:r>
            <a:r>
              <a:rPr lang="es-ES" sz="1900" b="1" dirty="0"/>
              <a:t>Península Ibérica </a:t>
            </a:r>
            <a:r>
              <a:rPr lang="es-ES" sz="1900" dirty="0"/>
              <a:t>(MW)</a:t>
            </a:r>
          </a:p>
        </p:txBody>
      </p:sp>
    </p:spTree>
    <p:extLst>
      <p:ext uri="{BB962C8B-B14F-4D97-AF65-F5344CB8AC3E}">
        <p14:creationId xmlns:p14="http://schemas.microsoft.com/office/powerpoint/2010/main" val="19480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0"/>
    </mc:Choice>
    <mc:Fallback xmlns="">
      <p:transition spd="slow" advTm="2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9F098-54BE-9234-D66B-152466D4B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C290ED-5A62-2470-AF52-B92BDA7603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5F4CE1-01FF-A5D5-F2AD-99C0C575FF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E523-43B3-A0C9-E81D-E8C1910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70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6FC94-F276-5385-E57B-A040F86B71F6}"/>
              </a:ext>
            </a:extLst>
          </p:cNvPr>
          <p:cNvSpPr txBox="1"/>
          <p:nvPr/>
        </p:nvSpPr>
        <p:spPr>
          <a:xfrm>
            <a:off x="383930" y="1730221"/>
            <a:ext cx="57120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Data </a:t>
            </a:r>
            <a:r>
              <a:rPr lang="es-ES" sz="2400" b="1" dirty="0" err="1"/>
              <a:t>Mining</a:t>
            </a:r>
            <a:endParaRPr lang="es-ES" sz="2400" b="1" dirty="0"/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Añadir </a:t>
            </a:r>
            <a:r>
              <a:rPr lang="es-ES" sz="2000" b="1" dirty="0"/>
              <a:t>variables</a:t>
            </a:r>
            <a:r>
              <a:rPr lang="es-ES" sz="2000" dirty="0"/>
              <a:t> basadas en el Matrix </a:t>
            </a:r>
            <a:r>
              <a:rPr lang="es-ES" sz="2000" dirty="0" err="1"/>
              <a:t>Profile</a:t>
            </a:r>
            <a:r>
              <a:rPr lang="es-ES" sz="2000" dirty="0"/>
              <a:t> como variables </a:t>
            </a:r>
            <a:r>
              <a:rPr lang="es-ES" sz="2000" b="1" dirty="0"/>
              <a:t>exógenas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 err="1"/>
              <a:t>MPlot</a:t>
            </a:r>
            <a:r>
              <a:rPr lang="es-ES" sz="2000" b="1" dirty="0"/>
              <a:t> multifocal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/>
              <a:t>Matrix </a:t>
            </a:r>
            <a:r>
              <a:rPr lang="es-ES" sz="2000" b="1" dirty="0" err="1"/>
              <a:t>Profile</a:t>
            </a:r>
            <a:r>
              <a:rPr lang="es-ES" sz="2000" b="1" dirty="0"/>
              <a:t> multivariable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F64342-5544-3E3D-1244-B4BD07A44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DC7987A-45DE-1AD9-A71F-7D01190E4A03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7B9B9F-0B17-182D-3594-910C57E2A9E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53975B-3DFA-85EB-46AC-498ED443064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E85DAC-2E59-B1DB-47BC-D44756E826A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B0F0A4-4FEE-CD84-5F25-32A832D74EE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D020B6-2F40-2C59-B23C-E766B7BC25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6AC4F7B1-B256-601D-9B7F-B84B2606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0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8"/>
    </mc:Choice>
    <mc:Fallback xmlns="">
      <p:transition spd="slow" advTm="2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13879-222E-4EFA-D712-0949689F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D81985-EC8A-5781-E109-B7205DA4F82D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3DD8FF-6D79-123B-2869-4DB82B8378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BF5B-EC69-0BB4-CF1E-A3C79152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71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9F6C3-9FF8-A38B-30B2-B593A6659BAB}"/>
              </a:ext>
            </a:extLst>
          </p:cNvPr>
          <p:cNvSpPr txBox="1"/>
          <p:nvPr/>
        </p:nvSpPr>
        <p:spPr>
          <a:xfrm>
            <a:off x="383930" y="1730221"/>
            <a:ext cx="69312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Mejorar el proceso de ajuste fino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Modificando la </a:t>
            </a:r>
            <a:r>
              <a:rPr lang="es-ES" sz="2000" b="1" dirty="0"/>
              <a:t>distancia de pérdida (</a:t>
            </a:r>
            <a:r>
              <a:rPr lang="es-ES" sz="2000" b="1" dirty="0" err="1"/>
              <a:t>loss</a:t>
            </a:r>
            <a:r>
              <a:rPr lang="es-ES" sz="2000" b="1" dirty="0"/>
              <a:t>)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Usando </a:t>
            </a:r>
            <a:r>
              <a:rPr lang="es-ES" sz="2000" b="1" dirty="0"/>
              <a:t>datos preprocesados</a:t>
            </a:r>
            <a:r>
              <a:rPr lang="es-ES" sz="2000" dirty="0"/>
              <a:t> en lugar de los datos brutos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b="1" dirty="0"/>
              <a:t>Congelando capas</a:t>
            </a:r>
            <a:r>
              <a:rPr lang="es-ES" sz="2000" dirty="0"/>
              <a:t> durante el proceso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33D18A-507F-32FD-1A81-55356D229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4CCAD53-3A82-C6A2-D6E8-9D65E99CE8DA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B1A34B-D69E-86A7-EFEA-2CBDD1AFB62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BDCCF1D-7B2A-0F4F-EC1C-F7E6073F16AD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776CD-DFDB-5D97-B4A9-53EC9B1B038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7F6C01-4499-8D30-8934-2A472F30F39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A013BB4-E8AD-9E9E-6AD1-C5C258B038B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5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DD7FAA5C-B1DE-B435-3293-AE0396C9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63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3"/>
    </mc:Choice>
    <mc:Fallback xmlns="">
      <p:transition spd="slow" advTm="16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CA783-9F94-2EE9-BD76-D6A1C880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319533-EE84-5682-C4F6-DB60EB0356C5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95718-E75A-8751-E1C3-038CD434DA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4290-5E90-A30A-FE4B-AA7057FD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72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50AE1-1064-7953-938A-E8E71B5644FD}"/>
              </a:ext>
            </a:extLst>
          </p:cNvPr>
          <p:cNvSpPr txBox="1"/>
          <p:nvPr/>
        </p:nvSpPr>
        <p:spPr>
          <a:xfrm>
            <a:off x="383930" y="1730221"/>
            <a:ext cx="571207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Otros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Integrar </a:t>
            </a:r>
            <a:r>
              <a:rPr lang="es-ES" sz="2000" b="1" dirty="0"/>
              <a:t>nuevos modelos fundacionales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Usar </a:t>
            </a:r>
            <a:r>
              <a:rPr lang="es-ES" sz="2000" b="1" dirty="0"/>
              <a:t>otras técnicas de proyección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A433CE-9EA3-DC43-5384-DBA91C826AE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07B97B4-56A5-E235-A435-09FF6C63817B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1E9103-BBA1-4F6F-D11F-6571CBE7702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5EB5E7-1EDE-7CDB-ACE9-9CA2295479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A8143C-A31F-B445-EC80-46C861EC774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08F266-334D-0A98-1E8E-13FB4B52FF8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7037AB-AB9E-141C-9C7D-3CEE77466A3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26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56515180-87B3-DD37-D8B2-12394BC0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85" y="1772817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378C9-F7CE-76EC-0046-4731A1A917F8}"/>
              </a:ext>
            </a:extLst>
          </p:cNvPr>
          <p:cNvSpPr txBox="1"/>
          <p:nvPr/>
        </p:nvSpPr>
        <p:spPr>
          <a:xfrm>
            <a:off x="6096000" y="3709659"/>
            <a:ext cx="57120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Revisar la implementación de </a:t>
            </a:r>
            <a:r>
              <a:rPr lang="es-ES" sz="2000" b="1" dirty="0"/>
              <a:t>MOMENT</a:t>
            </a:r>
            <a:r>
              <a:rPr lang="es-ES" sz="2000" dirty="0"/>
              <a:t> para tratar de </a:t>
            </a:r>
            <a:r>
              <a:rPr lang="es-ES" sz="2000" b="1" dirty="0"/>
              <a:t>trocear la obtención de vectores latentes</a:t>
            </a:r>
            <a:r>
              <a:rPr lang="es-ES" sz="2000" dirty="0"/>
              <a:t> como con MTSAE 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Mejorar</a:t>
            </a:r>
            <a:r>
              <a:rPr lang="es-ES" sz="2000" b="1" dirty="0"/>
              <a:t> MTSAE</a:t>
            </a:r>
            <a:r>
              <a:rPr lang="es-ES" sz="2000" dirty="0"/>
              <a:t> añadiendo otro tipo de </a:t>
            </a:r>
            <a:r>
              <a:rPr lang="es-ES" sz="2000" b="1" dirty="0"/>
              <a:t>convoluciones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</p:txBody>
      </p: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BE274022-C522-D335-ED3D-BF6D053B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16" y="3730769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28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2"/>
    </mc:Choice>
    <mc:Fallback xmlns="">
      <p:transition spd="slow" advTm="2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316A8-9942-9B02-3CC1-076F0CDE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4ED870-E6C5-8F98-0B11-7443F06D120E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2A3648-F462-4084-E810-E96E35016F0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27E8-52A5-24D7-50FD-AE210854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73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511DF-54B7-FC03-0FE3-10587655E655}"/>
              </a:ext>
            </a:extLst>
          </p:cNvPr>
          <p:cNvSpPr txBox="1"/>
          <p:nvPr/>
        </p:nvSpPr>
        <p:spPr>
          <a:xfrm>
            <a:off x="298586" y="2215929"/>
            <a:ext cx="5797414" cy="252437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(2024). On the integration of large scale time series </a:t>
            </a:r>
            <a:r>
              <a:rPr lang="en-US" sz="1200" b="1" dirty="0"/>
              <a:t>distance matrices </a:t>
            </a:r>
            <a:r>
              <a:rPr lang="en-US" sz="1200" dirty="0"/>
              <a:t>into deep visual analytic tools.   Cognitive Computation.  ISSN: 1866-9956, </a:t>
            </a:r>
            <a:r>
              <a:rPr lang="en-US" sz="1200" dirty="0" err="1"/>
              <a:t>eISSN</a:t>
            </a:r>
            <a:r>
              <a:rPr lang="en-US" sz="1200" dirty="0"/>
              <a:t>: 1866-9964. Volume 17, article number29, 2025.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</a:t>
            </a:r>
            <a:r>
              <a:rPr lang="en-US" sz="1200" dirty="0"/>
              <a:t>: https://doi.org/10.1007/s12559-024-10394-x9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 :</a:t>
            </a:r>
            <a:r>
              <a:rPr lang="en-US" sz="1200" dirty="0"/>
              <a:t> 4.3 (54/197: Computer Science, Artificial Intelligence; 76/310: Neurosciences) (year2023)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8950-C6F5-818F-0FF2-D7A3B26BB9E6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Artículos de revista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5B474C-E401-1663-DB2B-073F2C8E3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5D410215-8126-8934-9C10-6A1A18E01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DDC62-4549-6EE2-DFC2-A108C5EB7A57}"/>
              </a:ext>
            </a:extLst>
          </p:cNvPr>
          <p:cNvSpPr txBox="1"/>
          <p:nvPr/>
        </p:nvSpPr>
        <p:spPr>
          <a:xfrm>
            <a:off x="6096000" y="3219037"/>
            <a:ext cx="5797414" cy="313731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R2: Inmaculada Santamaria-Valenzuela</a:t>
            </a:r>
            <a:r>
              <a:rPr lang="en-US" sz="1200" dirty="0"/>
              <a:t>, Victor Rodriguez-Fernandez, Javier Huertas-Tato, John Hyuk Park, David Camacho. Decoding Latent Spaces: Assessing the Interpretability of </a:t>
            </a:r>
            <a:r>
              <a:rPr lang="en-US" sz="1200" b="1" dirty="0"/>
              <a:t>Time Series Foundation Models</a:t>
            </a:r>
            <a:r>
              <a:rPr lang="en-US" sz="1200" dirty="0"/>
              <a:t> for Visual Analytics. International Journal of Interactive Multimedia and Artificial Intelligence (IJIMAI), 15th April 2025, to appear.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</a:t>
            </a:r>
            <a:r>
              <a:rPr lang="en-US" sz="1200" dirty="0"/>
              <a:t> https://doi.org/10.48550/arXiv.2504.20099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Factor: </a:t>
            </a:r>
            <a:r>
              <a:rPr lang="en-US" sz="1200" dirty="0"/>
              <a:t>3.4 (78/197: Computer Science, Artificial Intelligence; 62/170: Computer </a:t>
            </a:r>
            <a:r>
              <a:rPr lang="en-US" sz="1200" dirty="0" err="1"/>
              <a:t>Science,interdisciplinary</a:t>
            </a:r>
            <a:r>
              <a:rPr lang="en-US" sz="1200" dirty="0"/>
              <a:t> applications) (year 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Q2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690A442-C461-2ED0-C7DC-D153B5280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52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"/>
    </mc:Choice>
    <mc:Fallback xmlns="">
      <p:transition spd="slow" advTm="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6447-2BA5-A48B-D38E-D4166BC4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B29316-1281-8669-A79B-258F2CA5D67A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3043B-3E70-E149-9E9D-DC272FD1C77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98E5-D4CE-077D-1D78-158F0276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74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668A4-4D84-58E4-3D0B-E2ED39FAFF0A}"/>
              </a:ext>
            </a:extLst>
          </p:cNvPr>
          <p:cNvSpPr txBox="1"/>
          <p:nvPr/>
        </p:nvSpPr>
        <p:spPr>
          <a:xfrm>
            <a:off x="298586" y="2215929"/>
            <a:ext cx="5797414" cy="22179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Multiple Classification Systems </a:t>
            </a:r>
            <a:r>
              <a:rPr lang="en-US" sz="1200" dirty="0"/>
              <a:t>for Online Time Series Anomaly Detection. In Proceedings of 2023 International Conference on Network, Multimedia and Information Technology (NMITCON), Nitte Meenakshi Institute of Technology, </a:t>
            </a:r>
            <a:r>
              <a:rPr lang="en-US" sz="1200" dirty="0" err="1"/>
              <a:t>sep.</a:t>
            </a:r>
            <a:r>
              <a:rPr lang="en-US" sz="1200" dirty="0"/>
              <a:t> 01 - 02, 2023,Bengaluru, India, pp.1-6.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https://doi.org/10.1109/NMITCON58196.2023.10276028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</a:t>
            </a:r>
            <a:r>
              <a:rPr lang="en-US" sz="1200" dirty="0"/>
              <a:t> in: IEEE Xplore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4FDE7-5C6E-0BF6-0F76-BAD9880691AD}"/>
              </a:ext>
            </a:extLst>
          </p:cNvPr>
          <p:cNvSpPr txBox="1"/>
          <p:nvPr/>
        </p:nvSpPr>
        <p:spPr>
          <a:xfrm>
            <a:off x="298585" y="1407086"/>
            <a:ext cx="5684771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Presentaciones en 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7764D8-32DE-77D3-06DF-D48665E18DF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4C7DE65D-B6E4-817C-44EE-436435556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0E79C-5A76-AE94-479A-691BC51D1E25}"/>
              </a:ext>
            </a:extLst>
          </p:cNvPr>
          <p:cNvSpPr txBox="1"/>
          <p:nvPr/>
        </p:nvSpPr>
        <p:spPr>
          <a:xfrm>
            <a:off x="6096000" y="3429000"/>
            <a:ext cx="5797414" cy="283084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C2: 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Scalability</a:t>
            </a:r>
            <a:r>
              <a:rPr lang="en-US" sz="1200" dirty="0"/>
              <a:t> in Large-Scale Time Series in </a:t>
            </a:r>
            <a:r>
              <a:rPr lang="en-US" sz="1200" dirty="0" err="1"/>
              <a:t>DeepVATS</a:t>
            </a:r>
            <a:r>
              <a:rPr lang="en-US" sz="1200" dirty="0"/>
              <a:t> Framework. In: Nguyen, N.T., Huynh, CP., Nguyen, T.T., Le-Khac, NA., Nguyen, QV. (eds) The 13</a:t>
            </a:r>
            <a:r>
              <a:rPr lang="en-US" sz="1200" baseline="30000" dirty="0"/>
              <a:t>th</a:t>
            </a:r>
            <a:r>
              <a:rPr lang="en-US" sz="1200" dirty="0"/>
              <a:t> Conference on Information Technology and Its Applications. CITA 2024. Lecture Notes in Networks and Systems, vol 882. Springer, Cham. July 19-20, 2024.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https://doi.org/10.1007/978-3-031-74127-2_21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CORE </a:t>
            </a:r>
            <a:r>
              <a:rPr lang="en-US" sz="1200" dirty="0"/>
              <a:t>C (CORE2023)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 </a:t>
            </a:r>
            <a:r>
              <a:rPr lang="en-US" sz="1200" dirty="0"/>
              <a:t>in: Springer Nature, Scopus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E9C4F683-703E-8113-77E8-44BD50308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"/>
    </mc:Choice>
    <mc:Fallback xmlns="">
      <p:transition spd="slow" advTm="1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DD45-89BA-5803-ED15-70E50073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432A8D-B44D-0DAB-8F4A-56F1BE79299C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A13CF5-0244-F927-8B0B-BB92E8F7B95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13FA-139A-5930-A9D1-71F3AA6F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75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9EB0-8414-97BF-2950-3888233332F1}"/>
              </a:ext>
            </a:extLst>
          </p:cNvPr>
          <p:cNvSpPr txBox="1"/>
          <p:nvPr/>
        </p:nvSpPr>
        <p:spPr>
          <a:xfrm>
            <a:off x="298586" y="2215929"/>
            <a:ext cx="5797414" cy="191144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C3: Inmaculada Santamaria-Valenzuela</a:t>
            </a:r>
            <a:r>
              <a:rPr lang="en-US" sz="1200" dirty="0"/>
              <a:t>, Víctor Rodriguez-Fernandez, Jong Hyuk Park and David Camacho (2024). </a:t>
            </a:r>
            <a:r>
              <a:rPr lang="en-US" sz="1200" b="1" i="1" dirty="0"/>
              <a:t>Scalability</a:t>
            </a:r>
            <a:r>
              <a:rPr lang="en-US" sz="1200" i="1" dirty="0"/>
              <a:t> analysis of </a:t>
            </a:r>
            <a:r>
              <a:rPr lang="en-US" sz="1200" i="1" dirty="0" err="1"/>
              <a:t>DeepVATS</a:t>
            </a:r>
            <a:r>
              <a:rPr lang="en-US" sz="1200" i="1" dirty="0"/>
              <a:t>: A Framework for DL Visual Analytics on Large Time Series Data.</a:t>
            </a:r>
            <a:r>
              <a:rPr lang="en-US" sz="1200" dirty="0"/>
              <a:t> In the 2024 World Congress on Information Technology Applications and Services (World IT Congress 2024). February 14-16, 2024, </a:t>
            </a:r>
            <a:r>
              <a:rPr lang="en-US" sz="1200" dirty="0" err="1"/>
              <a:t>Jeju,Korea</a:t>
            </a:r>
            <a:r>
              <a:rPr lang="en-US" sz="1200" dirty="0"/>
              <a:t>. Pp. 1-7.  Web: http://www.worlditcongress.org/2024/.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D0102-8123-79FB-FF27-24969E40C5B7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269CD5-0F25-68B0-D2CB-86D3E13EF6C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E8C3EF0D-984E-D6D5-816A-4F4B60FCD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CF9F-1DA1-E68F-85FF-118AAE479F1E}"/>
              </a:ext>
            </a:extLst>
          </p:cNvPr>
          <p:cNvSpPr txBox="1"/>
          <p:nvPr/>
        </p:nvSpPr>
        <p:spPr>
          <a:xfrm>
            <a:off x="6096000" y="3429000"/>
            <a:ext cx="5797414" cy="12985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C4: Inmaculada Santamaria-Valenzuela</a:t>
            </a:r>
            <a:r>
              <a:rPr lang="en-US" sz="1200" dirty="0"/>
              <a:t>, Victor Rodriguez-Fernandez, and David Camacho (2024). </a:t>
            </a:r>
            <a:r>
              <a:rPr lang="en-US" sz="1200" i="1" dirty="0" err="1"/>
              <a:t>DeepVATS</a:t>
            </a:r>
            <a:r>
              <a:rPr lang="en-US" sz="1200" i="1" dirty="0"/>
              <a:t>: A Tool for DL Visual Analytics on Large Time Series Data</a:t>
            </a:r>
            <a:r>
              <a:rPr lang="en-US" sz="1200" dirty="0"/>
              <a:t>. In the XX Conference of the Spanish Association for Artificial Intelligence (CAEPIA 2024). ISBN978-84-09-62724-0, pp. 235-236 (Short Paper).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FB7F452-EF23-3AFE-B87E-CC589D7E1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9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"/>
    </mc:Choice>
    <mc:Fallback xmlns="">
      <p:transition spd="slow" advTm="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F36F0-C02B-7D26-1689-1D1FDE59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3DA078-0251-3866-AC30-18960DDC6B5D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5D1CD-4132-F798-776A-62DA41A3969D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B3024-F414-5D80-1515-6A1DBFEBD1DA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AE502-8E04-D32B-9DC3-A65224C7B8D0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EBE7E-7D24-D3D1-E9CE-27DA8B342618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31BFB-F93F-7466-3F01-640E6AC8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76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9CC1D-AC35-1E86-8FD1-2BA6E31C3664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FC37D5-564E-A4D4-A256-35A2B23710E0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587166-29E8-F68B-6B67-D3823088AD4D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B54DF-B6A2-9BB1-E369-E4B745F79CBD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A36AF-69F5-C302-6BD1-B244FE47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742AAF-0F0F-A843-6ED8-A0A724E5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7EB4E1-6FD4-AEF7-4EAD-598DF1C7A6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7ED95-35E5-FA25-E74A-8F978EF90DB3}"/>
              </a:ext>
            </a:extLst>
          </p:cNvPr>
          <p:cNvSpPr txBox="1">
            <a:spLocks/>
          </p:cNvSpPr>
          <p:nvPr/>
        </p:nvSpPr>
        <p:spPr>
          <a:xfrm>
            <a:off x="719137" y="3385548"/>
            <a:ext cx="10753725" cy="7932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b="1" dirty="0">
                <a:ea typeface="ADLaM Display" panose="020F0502020204030204" pitchFamily="2" charset="0"/>
                <a:cs typeface="ADLaM Display" panose="020F0502020204030204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852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"/>
    </mc:Choice>
    <mc:Fallback xmlns="">
      <p:transition spd="slow" advTm="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92AFA-8AB6-E381-8D39-125AE71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B53D82-9AE5-95D0-C5D9-BCE27F59341B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0794D2-CF81-E6DD-F9AF-B3107D4B70E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F061-9457-4FAC-BDBC-FB5EE880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935ACB-C71F-4B45-633D-7E8DB27951B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C6A474F-123F-E8FF-9496-CD9577C88A4A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903371B2-47D2-0674-82BB-3914C5B4469E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AD8BC527-8232-FB1D-33D1-868CC5E3960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0E7E3753-F6A0-AAFC-7989-488CCC363913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6D009-2B9E-EDA2-43EC-5CAB58B1FEBB}"/>
              </a:ext>
            </a:extLst>
          </p:cNvPr>
          <p:cNvGrpSpPr/>
          <p:nvPr/>
        </p:nvGrpSpPr>
        <p:grpSpPr>
          <a:xfrm>
            <a:off x="193140" y="2591649"/>
            <a:ext cx="5817465" cy="2919499"/>
            <a:chOff x="338272" y="3259345"/>
            <a:chExt cx="5556437" cy="280076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8F2595E-3425-4B7D-C5DC-5DD58209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72" y="3259399"/>
              <a:ext cx="5556436" cy="2286799"/>
            </a:xfrm>
            <a:prstGeom prst="rect">
              <a:avLst/>
            </a:prstGeom>
          </p:spPr>
        </p:pic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2A122B3D-79D5-0B3B-5608-7A5A5ED180A7}"/>
                </a:ext>
              </a:extLst>
            </p:cNvPr>
            <p:cNvSpPr/>
            <p:nvPr/>
          </p:nvSpPr>
          <p:spPr>
            <a:xfrm>
              <a:off x="3929585" y="3259345"/>
              <a:ext cx="1682155" cy="2421482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4700B879-8322-3180-01AA-44820DEEDF2F}"/>
                </a:ext>
              </a:extLst>
            </p:cNvPr>
            <p:cNvSpPr/>
            <p:nvPr/>
          </p:nvSpPr>
          <p:spPr>
            <a:xfrm>
              <a:off x="3167586" y="3259400"/>
              <a:ext cx="761999" cy="242148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6" name="Rectángulo 25">
              <a:extLst>
                <a:ext uri="{FF2B5EF4-FFF2-40B4-BE49-F238E27FC236}">
                  <a16:creationId xmlns:a16="http://schemas.microsoft.com/office/drawing/2014/main" id="{D6116360-3B88-5CAE-2D94-87BF4089D53E}"/>
                </a:ext>
              </a:extLst>
            </p:cNvPr>
            <p:cNvSpPr/>
            <p:nvPr/>
          </p:nvSpPr>
          <p:spPr>
            <a:xfrm>
              <a:off x="1037372" y="3259345"/>
              <a:ext cx="2130214" cy="242153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Content Placeholder 6">
              <a:extLst>
                <a:ext uri="{FF2B5EF4-FFF2-40B4-BE49-F238E27FC236}">
                  <a16:creationId xmlns:a16="http://schemas.microsoft.com/office/drawing/2014/main" id="{66785DBB-4895-7E26-018D-962EB45354A9}"/>
                </a:ext>
              </a:extLst>
            </p:cNvPr>
            <p:cNvSpPr txBox="1">
              <a:spLocks/>
            </p:cNvSpPr>
            <p:nvPr/>
          </p:nvSpPr>
          <p:spPr>
            <a:xfrm>
              <a:off x="472975" y="5781076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Francia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EFFC5C-836B-9F43-FC7E-B81153E9F413}"/>
              </a:ext>
            </a:extLst>
          </p:cNvPr>
          <p:cNvGrpSpPr/>
          <p:nvPr/>
        </p:nvGrpSpPr>
        <p:grpSpPr>
          <a:xfrm>
            <a:off x="6218972" y="2595811"/>
            <a:ext cx="5842329" cy="2817162"/>
            <a:chOff x="6267712" y="2393725"/>
            <a:chExt cx="5580185" cy="270259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57CFF1-962A-9AFE-FEC2-A9D761065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67712" y="2408766"/>
              <a:ext cx="5520022" cy="2271812"/>
            </a:xfrm>
            <a:prstGeom prst="rect">
              <a:avLst/>
            </a:prstGeom>
          </p:spPr>
        </p:pic>
        <p:sp>
          <p:nvSpPr>
            <p:cNvPr id="20" name="Content Placeholder 6">
              <a:extLst>
                <a:ext uri="{FF2B5EF4-FFF2-40B4-BE49-F238E27FC236}">
                  <a16:creationId xmlns:a16="http://schemas.microsoft.com/office/drawing/2014/main" id="{66993115-95A9-367B-5433-508A3442E1D9}"/>
                </a:ext>
              </a:extLst>
            </p:cNvPr>
            <p:cNvSpPr txBox="1">
              <a:spLocks/>
            </p:cNvSpPr>
            <p:nvPr/>
          </p:nvSpPr>
          <p:spPr>
            <a:xfrm>
              <a:off x="6311349" y="4817281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otros países / zonas geográficas</a:t>
              </a:r>
            </a:p>
          </p:txBody>
        </p:sp>
        <p:sp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A6B6C35A-D217-C42C-3EB0-9FA1215E9F13}"/>
                </a:ext>
              </a:extLst>
            </p:cNvPr>
            <p:cNvSpPr/>
            <p:nvPr/>
          </p:nvSpPr>
          <p:spPr>
            <a:xfrm>
              <a:off x="10002357" y="2393725"/>
              <a:ext cx="1845540" cy="240939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A8B6F5-8397-4107-1D7E-F9DE139BA309}"/>
                </a:ext>
              </a:extLst>
            </p:cNvPr>
            <p:cNvSpPr/>
            <p:nvPr/>
          </p:nvSpPr>
          <p:spPr>
            <a:xfrm>
              <a:off x="9063568" y="2393780"/>
              <a:ext cx="938788" cy="240939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Rectángulo 25">
              <a:extLst>
                <a:ext uri="{FF2B5EF4-FFF2-40B4-BE49-F238E27FC236}">
                  <a16:creationId xmlns:a16="http://schemas.microsoft.com/office/drawing/2014/main" id="{C81BBEDE-409D-6751-8FC5-B94EF920C886}"/>
                </a:ext>
              </a:extLst>
            </p:cNvPr>
            <p:cNvSpPr/>
            <p:nvPr/>
          </p:nvSpPr>
          <p:spPr>
            <a:xfrm>
              <a:off x="6972992" y="2393725"/>
              <a:ext cx="2090575" cy="240945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C20A3-4058-3E2C-AC1B-DF1B59C4D0C1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11E04ADA-AEDE-333B-222C-31E50DF7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29F9F24A-7B65-82C1-05FE-CD0DB673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BE34B1A-31A4-5F75-8692-826DE3DE3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AA9C0E-CBAD-D7B9-09D3-BDBA4BF33FD8}"/>
              </a:ext>
            </a:extLst>
          </p:cNvPr>
          <p:cNvCxnSpPr>
            <a:cxnSpLocks/>
          </p:cNvCxnSpPr>
          <p:nvPr/>
        </p:nvCxnSpPr>
        <p:spPr>
          <a:xfrm>
            <a:off x="0" y="3512364"/>
            <a:ext cx="12554712" cy="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B1911-A907-B6D1-3A60-56302567B5E5}"/>
              </a:ext>
            </a:extLst>
          </p:cNvPr>
          <p:cNvSpPr txBox="1">
            <a:spLocks/>
          </p:cNvSpPr>
          <p:nvPr/>
        </p:nvSpPr>
        <p:spPr>
          <a:xfrm>
            <a:off x="923928" y="3564489"/>
            <a:ext cx="1433643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&lt;0 Exportar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355EAA3-E986-4FB1-9C61-398E9B071D07}"/>
              </a:ext>
            </a:extLst>
          </p:cNvPr>
          <p:cNvSpPr txBox="1">
            <a:spLocks/>
          </p:cNvSpPr>
          <p:nvPr/>
        </p:nvSpPr>
        <p:spPr>
          <a:xfrm>
            <a:off x="923931" y="3186549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&gt; 0 Importar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80269-70E5-51B8-4C8E-2DF61A9E5A2B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exportación e importación de energía eléctrica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EF542-00A5-B7DB-601F-31336910183A}"/>
              </a:ext>
            </a:extLst>
          </p:cNvPr>
          <p:cNvGrpSpPr/>
          <p:nvPr/>
        </p:nvGrpSpPr>
        <p:grpSpPr>
          <a:xfrm>
            <a:off x="927070" y="2975711"/>
            <a:ext cx="1041487" cy="1073306"/>
            <a:chOff x="1107540" y="1490472"/>
            <a:chExt cx="550263" cy="60535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CCBFA4-6660-D347-BFFD-09E864EA452D}"/>
                </a:ext>
              </a:extLst>
            </p:cNvPr>
            <p:cNvCxnSpPr/>
            <p:nvPr/>
          </p:nvCxnSpPr>
          <p:spPr>
            <a:xfrm flipV="1">
              <a:off x="1107540" y="1490472"/>
              <a:ext cx="0" cy="60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1D2AB7-2869-8023-C912-01D5B393A9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540" y="2095825"/>
              <a:ext cx="550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19A7CB5-1A4D-B0BC-14F4-699C39C60071}"/>
              </a:ext>
            </a:extLst>
          </p:cNvPr>
          <p:cNvSpPr txBox="1">
            <a:spLocks/>
          </p:cNvSpPr>
          <p:nvPr/>
        </p:nvSpPr>
        <p:spPr>
          <a:xfrm>
            <a:off x="297770" y="311318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MW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23AA8D24-62ED-88F4-9B90-E79E9E486EA4}"/>
              </a:ext>
            </a:extLst>
          </p:cNvPr>
          <p:cNvSpPr txBox="1">
            <a:spLocks/>
          </p:cNvSpPr>
          <p:nvPr/>
        </p:nvSpPr>
        <p:spPr>
          <a:xfrm>
            <a:off x="1086862" y="408606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tiempo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81FDB3-8A1D-CB13-77DC-9F1F8A4FFD12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4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0"/>
    </mc:Choice>
    <mc:Fallback xmlns="">
      <p:transition spd="slow" advTm="2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9" grpId="0"/>
      <p:bldP spid="29" grpId="1"/>
      <p:bldP spid="33" grpId="0"/>
      <p:bldP spid="40" grpId="0"/>
      <p:bldP spid="40" grpId="1"/>
      <p:bldP spid="41" grpId="0"/>
      <p:bldP spid="41" grpId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E897C-37A7-2193-B174-15A5A971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95A8C-C9E5-FC6A-DD1C-1BAD397D0707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7E7077-D67D-8C74-C1CA-E55FA6CA8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C297-7A32-770B-8FA3-844A0E1A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9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A908A2-25BB-AD81-E2BB-8B7DFDA0A54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B37C26-20EE-27E8-DD0D-0B2246A3684E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EDFF1AA4-AC0E-3CEB-893A-535467AF6F22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06BEFEE8-D0DB-E2A4-072A-BA44A659085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C9F0A33C-820C-F582-4575-8D78310C40E6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6573194B-269F-609D-D8B1-3C53A5685DBB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242FDF-5A4B-1607-5F3A-24890891EE1C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F31213DE-41F8-7B90-11B5-C6E24CD0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FB1EA2E8-6C9E-8E32-A49D-A72622B4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B140FC-3F45-0B84-0C0D-A2F15628BC14}"/>
              </a:ext>
            </a:extLst>
          </p:cNvPr>
          <p:cNvSpPr/>
          <p:nvPr/>
        </p:nvSpPr>
        <p:spPr>
          <a:xfrm>
            <a:off x="9051587" y="4705349"/>
            <a:ext cx="2250450" cy="1135335"/>
          </a:xfrm>
          <a:prstGeom prst="roundRect">
            <a:avLst/>
          </a:prstGeom>
          <a:solidFill>
            <a:srgbClr val="F5F8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noProof="0">
                <a:solidFill>
                  <a:schemeClr val="tx1"/>
                </a:solidFill>
              </a:rPr>
              <a:t>Gas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Carbón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Ciclo combinado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Cogeneración y residuos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D8F3F6-0454-117A-61EF-357BEEDB3617}"/>
              </a:ext>
            </a:extLst>
          </p:cNvPr>
          <p:cNvGrpSpPr/>
          <p:nvPr/>
        </p:nvGrpSpPr>
        <p:grpSpPr>
          <a:xfrm>
            <a:off x="6780454" y="1373715"/>
            <a:ext cx="5910149" cy="2426462"/>
            <a:chOff x="7580698" y="1718293"/>
            <a:chExt cx="5421734" cy="2161751"/>
          </a:xfrm>
        </p:grpSpPr>
        <p:sp>
          <p:nvSpPr>
            <p:cNvPr id="32" name="Content Placeholder 6">
              <a:extLst>
                <a:ext uri="{FF2B5EF4-FFF2-40B4-BE49-F238E27FC236}">
                  <a16:creationId xmlns:a16="http://schemas.microsoft.com/office/drawing/2014/main" id="{2CDEB6F0-1307-01A8-6AC6-221B71B41656}"/>
                </a:ext>
              </a:extLst>
            </p:cNvPr>
            <p:cNvSpPr txBox="1">
              <a:spLocks/>
            </p:cNvSpPr>
            <p:nvPr/>
          </p:nvSpPr>
          <p:spPr>
            <a:xfrm>
              <a:off x="7580698" y="360100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Centrales nucleares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0E6E954-EB39-44B7-9868-67FA5F3A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1014" y="1718293"/>
              <a:ext cx="4543025" cy="1869721"/>
            </a:xfrm>
            <a:prstGeom prst="rect">
              <a:avLst/>
            </a:prstGeom>
          </p:spPr>
        </p:pic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B8EC3EF4-4A69-781C-CA1A-FC66D0684F5B}"/>
                </a:ext>
              </a:extLst>
            </p:cNvPr>
            <p:cNvSpPr/>
            <p:nvPr/>
          </p:nvSpPr>
          <p:spPr>
            <a:xfrm>
              <a:off x="11049745" y="1737702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FD4D1970-A5C5-F105-CE12-668368C2CA6F}"/>
                </a:ext>
              </a:extLst>
            </p:cNvPr>
            <p:cNvSpPr/>
            <p:nvPr/>
          </p:nvSpPr>
          <p:spPr>
            <a:xfrm>
              <a:off x="10287745" y="1737757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Rectángulo 25">
              <a:extLst>
                <a:ext uri="{FF2B5EF4-FFF2-40B4-BE49-F238E27FC236}">
                  <a16:creationId xmlns:a16="http://schemas.microsoft.com/office/drawing/2014/main" id="{EE46164B-AD14-6875-1B66-C75B2B8DCB16}"/>
                </a:ext>
              </a:extLst>
            </p:cNvPr>
            <p:cNvSpPr/>
            <p:nvPr/>
          </p:nvSpPr>
          <p:spPr>
            <a:xfrm>
              <a:off x="8186997" y="1737702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BB8C29-3971-7C69-D559-534100ABD93A}"/>
              </a:ext>
            </a:extLst>
          </p:cNvPr>
          <p:cNvGrpSpPr/>
          <p:nvPr/>
        </p:nvGrpSpPr>
        <p:grpSpPr>
          <a:xfrm>
            <a:off x="3217800" y="3677024"/>
            <a:ext cx="5910149" cy="2381806"/>
            <a:chOff x="4551949" y="3956237"/>
            <a:chExt cx="5421734" cy="2121967"/>
          </a:xfrm>
        </p:grpSpPr>
        <p:sp>
          <p:nvSpPr>
            <p:cNvPr id="33" name="Content Placeholder 6">
              <a:extLst>
                <a:ext uri="{FF2B5EF4-FFF2-40B4-BE49-F238E27FC236}">
                  <a16:creationId xmlns:a16="http://schemas.microsoft.com/office/drawing/2014/main" id="{89115592-9777-32FE-484B-86ED6C61B367}"/>
                </a:ext>
              </a:extLst>
            </p:cNvPr>
            <p:cNvSpPr txBox="1">
              <a:spLocks/>
            </p:cNvSpPr>
            <p:nvPr/>
          </p:nvSpPr>
          <p:spPr>
            <a:xfrm>
              <a:off x="4551949" y="579916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Otros (principalmente ciclo combinado – gas)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AD91691-0D26-5DF5-7491-54266A7B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86035" y="3999142"/>
              <a:ext cx="4483511" cy="1845228"/>
            </a:xfrm>
            <a:prstGeom prst="rect">
              <a:avLst/>
            </a:prstGeom>
          </p:spPr>
        </p:pic>
        <p:sp>
          <p:nvSpPr>
            <p:cNvPr id="40" name="Rectangle: Rounded Corners 22">
              <a:extLst>
                <a:ext uri="{FF2B5EF4-FFF2-40B4-BE49-F238E27FC236}">
                  <a16:creationId xmlns:a16="http://schemas.microsoft.com/office/drawing/2014/main" id="{5BF1BF24-70BA-7806-53A4-1E40627698A6}"/>
                </a:ext>
              </a:extLst>
            </p:cNvPr>
            <p:cNvSpPr/>
            <p:nvPr/>
          </p:nvSpPr>
          <p:spPr>
            <a:xfrm>
              <a:off x="8338953" y="395623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0C2C460F-F17B-53DD-E79D-CD3D8EC858D0}"/>
                </a:ext>
              </a:extLst>
            </p:cNvPr>
            <p:cNvSpPr/>
            <p:nvPr/>
          </p:nvSpPr>
          <p:spPr>
            <a:xfrm>
              <a:off x="7576953" y="395629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2" name="Rectángulo 25">
              <a:extLst>
                <a:ext uri="{FF2B5EF4-FFF2-40B4-BE49-F238E27FC236}">
                  <a16:creationId xmlns:a16="http://schemas.microsoft.com/office/drawing/2014/main" id="{218B43B2-428C-8B90-B610-2EE03EAA24F3}"/>
                </a:ext>
              </a:extLst>
            </p:cNvPr>
            <p:cNvSpPr/>
            <p:nvPr/>
          </p:nvSpPr>
          <p:spPr>
            <a:xfrm>
              <a:off x="5476205" y="395623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0EE172-F33C-1803-2AF7-D08571FF64F0}"/>
              </a:ext>
            </a:extLst>
          </p:cNvPr>
          <p:cNvGrpSpPr/>
          <p:nvPr/>
        </p:nvGrpSpPr>
        <p:grpSpPr>
          <a:xfrm>
            <a:off x="-149904" y="1378258"/>
            <a:ext cx="5910149" cy="2501528"/>
            <a:chOff x="1301396" y="1709197"/>
            <a:chExt cx="5421734" cy="222862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2BD04C1-BDCB-8E82-DFB4-41FD35AC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751" y="1713073"/>
              <a:ext cx="4543025" cy="1869721"/>
            </a:xfrm>
            <a:prstGeom prst="rect">
              <a:avLst/>
            </a:prstGeom>
          </p:spPr>
        </p:pic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95041667-D976-BC5A-DF62-1CA1B3926A2E}"/>
                </a:ext>
              </a:extLst>
            </p:cNvPr>
            <p:cNvSpPr/>
            <p:nvPr/>
          </p:nvSpPr>
          <p:spPr>
            <a:xfrm>
              <a:off x="5152794" y="170919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1">
              <a:extLst>
                <a:ext uri="{FF2B5EF4-FFF2-40B4-BE49-F238E27FC236}">
                  <a16:creationId xmlns:a16="http://schemas.microsoft.com/office/drawing/2014/main" id="{062E9C22-B4E7-AF95-AECC-13F5002009AA}"/>
                </a:ext>
              </a:extLst>
            </p:cNvPr>
            <p:cNvSpPr/>
            <p:nvPr/>
          </p:nvSpPr>
          <p:spPr>
            <a:xfrm>
              <a:off x="4390794" y="170925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Rectángulo 25">
              <a:extLst>
                <a:ext uri="{FF2B5EF4-FFF2-40B4-BE49-F238E27FC236}">
                  <a16:creationId xmlns:a16="http://schemas.microsoft.com/office/drawing/2014/main" id="{99F49166-129F-8871-2AE4-289A6119DA56}"/>
                </a:ext>
              </a:extLst>
            </p:cNvPr>
            <p:cNvSpPr/>
            <p:nvPr/>
          </p:nvSpPr>
          <p:spPr>
            <a:xfrm>
              <a:off x="2290046" y="170919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Content Placeholder 6">
              <a:extLst>
                <a:ext uri="{FF2B5EF4-FFF2-40B4-BE49-F238E27FC236}">
                  <a16:creationId xmlns:a16="http://schemas.microsoft.com/office/drawing/2014/main" id="{3523AB2C-7593-0F0A-213A-64D89FE7287E}"/>
                </a:ext>
              </a:extLst>
            </p:cNvPr>
            <p:cNvSpPr txBox="1">
              <a:spLocks/>
            </p:cNvSpPr>
            <p:nvPr/>
          </p:nvSpPr>
          <p:spPr>
            <a:xfrm>
              <a:off x="1301396" y="3658789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Fuentes renovables</a:t>
              </a:r>
            </a:p>
          </p:txBody>
        </p:sp>
      </p:grp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948F12E3-3A6C-BE13-66FC-93132E602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71BB5-3D90-7A6D-5AE2-543B1E0F41A7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generación de energía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5"/>
    </mc:Choice>
    <mc:Fallback xmlns="">
      <p:transition spd="slow" advTm="1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7" grpId="0"/>
      <p:bldP spid="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7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5|5.4|1.9|7.9|5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4.1|5.1|2.8|3.5|1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2|0.2|0.2|0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9|7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5.1|3.1|3.8|2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2|6.1|6|5.9|8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3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8.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|7.5|2.1|6.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8|7.8|0.8|1.8|8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3|0.7|3.6|4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4|5.2|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|2.8|8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2|16.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7|6.9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4.8|8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4|5|10.6|11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3|2|3|11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5.8|1.4|3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1.8|3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8|15.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9.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1|13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9.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9|2.5|8.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2|0|11.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4|8.8|4|4.2|4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4.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10.6|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1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6.9|3.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3|2.6|5.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9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7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|2.3|5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2981</TotalTime>
  <Words>5310</Words>
  <Application>Microsoft Office PowerPoint</Application>
  <PresentationFormat>Widescreen</PresentationFormat>
  <Paragraphs>2527</Paragraphs>
  <Slides>76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ADLaM Display</vt:lpstr>
      <vt:lpstr>Amasis MT Pro</vt:lpstr>
      <vt:lpstr>Aptos</vt:lpstr>
      <vt:lpstr>Aptos (Body)</vt:lpstr>
      <vt:lpstr>Aptos Display</vt:lpstr>
      <vt:lpstr>Arial</vt:lpstr>
      <vt:lpstr>Cambria Math</vt:lpstr>
      <vt:lpstr>Google Sans</vt:lpstr>
      <vt:lpstr>SFRM1095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INMACULADA SANTAMARIA VALENZUELA</dc:creator>
  <cp:lastModifiedBy>MARIA INMACULADA SANTAMARIA VALENZUELA</cp:lastModifiedBy>
  <cp:revision>27</cp:revision>
  <dcterms:created xsi:type="dcterms:W3CDTF">2025-04-27T15:29:42Z</dcterms:created>
  <dcterms:modified xsi:type="dcterms:W3CDTF">2025-07-03T21:20:57Z</dcterms:modified>
</cp:coreProperties>
</file>